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7" r:id="rId3"/>
    <p:sldId id="291" r:id="rId4"/>
    <p:sldId id="292" r:id="rId5"/>
    <p:sldId id="265" r:id="rId6"/>
    <p:sldId id="293" r:id="rId7"/>
    <p:sldId id="294" r:id="rId8"/>
    <p:sldId id="262" r:id="rId9"/>
    <p:sldId id="263" r:id="rId10"/>
    <p:sldId id="295" r:id="rId11"/>
    <p:sldId id="266" r:id="rId12"/>
    <p:sldId id="298" r:id="rId13"/>
    <p:sldId id="297" r:id="rId14"/>
    <p:sldId id="299" r:id="rId15"/>
    <p:sldId id="300" r:id="rId16"/>
    <p:sldId id="319" r:id="rId17"/>
    <p:sldId id="301" r:id="rId18"/>
    <p:sldId id="302" r:id="rId19"/>
    <p:sldId id="337" r:id="rId20"/>
    <p:sldId id="304" r:id="rId21"/>
    <p:sldId id="321" r:id="rId22"/>
    <p:sldId id="320" r:id="rId23"/>
    <p:sldId id="322" r:id="rId24"/>
    <p:sldId id="323" r:id="rId25"/>
    <p:sldId id="324" r:id="rId26"/>
    <p:sldId id="303"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270" r:id="rId40"/>
    <p:sldId id="276" r:id="rId41"/>
    <p:sldId id="305" r:id="rId42"/>
    <p:sldId id="277" r:id="rId43"/>
    <p:sldId id="307" r:id="rId44"/>
    <p:sldId id="306" r:id="rId45"/>
    <p:sldId id="273" r:id="rId46"/>
    <p:sldId id="286" r:id="rId47"/>
    <p:sldId id="280" r:id="rId48"/>
    <p:sldId id="309" r:id="rId49"/>
    <p:sldId id="281" r:id="rId50"/>
    <p:sldId id="282" r:id="rId51"/>
    <p:sldId id="283" r:id="rId52"/>
    <p:sldId id="310" r:id="rId53"/>
    <p:sldId id="311" r:id="rId54"/>
    <p:sldId id="313" r:id="rId55"/>
    <p:sldId id="312" r:id="rId56"/>
    <p:sldId id="314" r:id="rId57"/>
    <p:sldId id="315" r:id="rId58"/>
    <p:sldId id="316" r:id="rId59"/>
    <p:sldId id="342" r:id="rId60"/>
    <p:sldId id="317" r:id="rId61"/>
    <p:sldId id="318" r:id="rId62"/>
    <p:sldId id="343" r:id="rId63"/>
    <p:sldId id="344" r:id="rId64"/>
    <p:sldId id="338" r:id="rId65"/>
    <p:sldId id="339" r:id="rId66"/>
    <p:sldId id="340" r:id="rId67"/>
    <p:sldId id="341" r:id="rId68"/>
    <p:sldId id="345" r:id="rId69"/>
    <p:sldId id="346" r:id="rId70"/>
    <p:sldId id="347" r:id="rId71"/>
    <p:sldId id="348" r:id="rId72"/>
    <p:sldId id="349" r:id="rId73"/>
    <p:sldId id="350" r:id="rId74"/>
    <p:sldId id="353" r:id="rId75"/>
    <p:sldId id="377" r:id="rId76"/>
    <p:sldId id="389" r:id="rId77"/>
    <p:sldId id="390" r:id="rId78"/>
    <p:sldId id="351" r:id="rId79"/>
    <p:sldId id="391" r:id="rId80"/>
    <p:sldId id="362" r:id="rId81"/>
    <p:sldId id="364" r:id="rId82"/>
    <p:sldId id="363" r:id="rId83"/>
    <p:sldId id="378" r:id="rId84"/>
    <p:sldId id="352" r:id="rId85"/>
    <p:sldId id="354" r:id="rId86"/>
    <p:sldId id="355" r:id="rId87"/>
    <p:sldId id="365" r:id="rId88"/>
    <p:sldId id="356" r:id="rId89"/>
    <p:sldId id="358" r:id="rId90"/>
    <p:sldId id="357" r:id="rId91"/>
    <p:sldId id="359" r:id="rId92"/>
    <p:sldId id="360" r:id="rId93"/>
    <p:sldId id="366" r:id="rId94"/>
    <p:sldId id="367" r:id="rId95"/>
    <p:sldId id="368" r:id="rId96"/>
    <p:sldId id="369" r:id="rId97"/>
    <p:sldId id="370" r:id="rId98"/>
    <p:sldId id="371" r:id="rId99"/>
    <p:sldId id="372" r:id="rId100"/>
    <p:sldId id="361" r:id="rId101"/>
    <p:sldId id="373" r:id="rId102"/>
    <p:sldId id="374" r:id="rId103"/>
    <p:sldId id="375" r:id="rId104"/>
    <p:sldId id="376" r:id="rId105"/>
    <p:sldId id="384" r:id="rId106"/>
    <p:sldId id="385" r:id="rId107"/>
    <p:sldId id="386" r:id="rId108"/>
    <p:sldId id="392" r:id="rId109"/>
    <p:sldId id="395" r:id="rId110"/>
    <p:sldId id="393" r:id="rId111"/>
    <p:sldId id="394" r:id="rId112"/>
    <p:sldId id="396" r:id="rId113"/>
    <p:sldId id="398" r:id="rId114"/>
    <p:sldId id="397" r:id="rId115"/>
    <p:sldId id="399" r:id="rId116"/>
    <p:sldId id="400" r:id="rId117"/>
    <p:sldId id="388" r:id="rId118"/>
    <p:sldId id="387" r:id="rId119"/>
    <p:sldId id="401"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62" autoAdjust="0"/>
  </p:normalViewPr>
  <p:slideViewPr>
    <p:cSldViewPr>
      <p:cViewPr>
        <p:scale>
          <a:sx n="86" d="100"/>
          <a:sy n="86" d="100"/>
        </p:scale>
        <p:origin x="-894" y="-72"/>
      </p:cViewPr>
      <p:guideLst>
        <p:guide orient="horz" pos="2160"/>
        <p:guide pos="2880"/>
      </p:guideLst>
    </p:cSldViewPr>
  </p:slideViewPr>
  <p:outlineViewPr>
    <p:cViewPr>
      <p:scale>
        <a:sx n="33" d="100"/>
        <a:sy n="33" d="100"/>
      </p:scale>
      <p:origin x="0" y="74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FE5BFA-BEA6-46F0-864F-3705D93EE106}" type="datetimeFigureOut">
              <a:rPr lang="en-US" smtClean="0"/>
              <a:t>25/05/2020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3831855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E5BFA-BEA6-46F0-864F-3705D93EE106}" type="datetimeFigureOut">
              <a:rPr lang="en-US" smtClean="0"/>
              <a:t>25/05/2020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4275742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E5BFA-BEA6-46F0-864F-3705D93EE106}" type="datetimeFigureOut">
              <a:rPr lang="en-US" smtClean="0"/>
              <a:t>25/05/2020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321138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E5BFA-BEA6-46F0-864F-3705D93EE106}" type="datetimeFigureOut">
              <a:rPr lang="en-US" smtClean="0"/>
              <a:t>25/05/2020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24574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FE5BFA-BEA6-46F0-864F-3705D93EE106}" type="datetimeFigureOut">
              <a:rPr lang="en-US" smtClean="0"/>
              <a:t>25/05/2020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35533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FE5BFA-BEA6-46F0-864F-3705D93EE106}" type="datetimeFigureOut">
              <a:rPr lang="en-US" smtClean="0"/>
              <a:t>25/05/2020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479602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FE5BFA-BEA6-46F0-864F-3705D93EE106}" type="datetimeFigureOut">
              <a:rPr lang="en-US" smtClean="0"/>
              <a:t>25/05/2020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63713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FE5BFA-BEA6-46F0-864F-3705D93EE106}" type="datetimeFigureOut">
              <a:rPr lang="en-US" smtClean="0"/>
              <a:t>25/05/2020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3458137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E5BFA-BEA6-46F0-864F-3705D93EE106}" type="datetimeFigureOut">
              <a:rPr lang="en-US" smtClean="0"/>
              <a:t>25/05/2020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65579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E5BFA-BEA6-46F0-864F-3705D93EE106}" type="datetimeFigureOut">
              <a:rPr lang="en-US" smtClean="0"/>
              <a:t>25/05/2020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956904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E5BFA-BEA6-46F0-864F-3705D93EE106}" type="datetimeFigureOut">
              <a:rPr lang="en-US" smtClean="0"/>
              <a:t>25/05/2020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38777-7111-4DC4-87D3-0ED550EBB451}" type="slidenum">
              <a:rPr lang="en-US" smtClean="0"/>
              <a:t>‹#›</a:t>
            </a:fld>
            <a:endParaRPr lang="en-US"/>
          </a:p>
        </p:txBody>
      </p:sp>
    </p:spTree>
    <p:extLst>
      <p:ext uri="{BB962C8B-B14F-4D97-AF65-F5344CB8AC3E}">
        <p14:creationId xmlns:p14="http://schemas.microsoft.com/office/powerpoint/2010/main" val="210381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E5BFA-BEA6-46F0-864F-3705D93EE106}" type="datetimeFigureOut">
              <a:rPr lang="en-US" smtClean="0"/>
              <a:t>25/05/2020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B38777-7111-4DC4-87D3-0ED550EBB451}" type="slidenum">
              <a:rPr lang="en-US" smtClean="0"/>
              <a:t>‹#›</a:t>
            </a:fld>
            <a:endParaRPr lang="en-US"/>
          </a:p>
        </p:txBody>
      </p:sp>
    </p:spTree>
    <p:extLst>
      <p:ext uri="{BB962C8B-B14F-4D97-AF65-F5344CB8AC3E}">
        <p14:creationId xmlns:p14="http://schemas.microsoft.com/office/powerpoint/2010/main" val="1496911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www.google.com/search?rlz=1C1OKWM_enIN897IN897&amp;biw=1366&amp;bih=657&amp;ei=5pXKXtfQDYrXz7sP5-Kx4A4&amp;q=how+to+use+git+add+command+in+jenkins&amp;oq=how+to+use+git+add+command+in+j&amp;gs_lcp=CgZwc3ktYWIQARgAMggIIRAWEB0QHjIICCEQFhAdEB4yCAghEBYQHRAeMggIIRAWEB0QHjoFCAAQkQI6BQgAEIMBOgIIADoECAAQQzoECAAQCjoGCAAQFhAeUKamAViW2QFgl-0BaABwAHgAgAHCAYgB7xWSAQQxLjIymAEAoAEBqgEHZ3dzLXdpeg&amp;sclient=psy-ab#kpvalbx=_LJbKXvjPIsfXz7sP9LutwAo54"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javatpoint.com/github-setup-for-jenkin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ntellipaat.com/community/37506/what-are-the-stages-of-the-devops-lifecycl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javatpoint.com/devops-tool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youtube.com/watch?v=hQcFE0RD0cQ"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educba.com/testing-frameworks-for-java/"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maven.apache.org/guides/introduction/introduction-to-the-lifecycle.html#Lifecycle_Referenc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updates.jenkins-ci.org/download/war/"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guru99.com/jenkins-github-integration.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Maven</a:t>
            </a:r>
          </a:p>
          <a:p>
            <a:r>
              <a:rPr lang="en-US" dirty="0" err="1" smtClean="0"/>
              <a:t>Git</a:t>
            </a:r>
            <a:endParaRPr lang="en-US" dirty="0" smtClean="0"/>
          </a:p>
          <a:p>
            <a:r>
              <a:rPr lang="en-US" dirty="0" smtClean="0"/>
              <a:t>Jenkins</a:t>
            </a:r>
          </a:p>
          <a:p>
            <a:r>
              <a:rPr lang="en-US" dirty="0" err="1" smtClean="0"/>
              <a:t>Docker</a:t>
            </a:r>
            <a:endParaRPr lang="en-US" dirty="0" smtClean="0"/>
          </a:p>
          <a:p>
            <a:endParaRPr lang="en-US" dirty="0" smtClean="0"/>
          </a:p>
          <a:p>
            <a:endParaRPr lang="en-US" dirty="0"/>
          </a:p>
        </p:txBody>
      </p:sp>
    </p:spTree>
    <p:extLst>
      <p:ext uri="{BB962C8B-B14F-4D97-AF65-F5344CB8AC3E}">
        <p14:creationId xmlns:p14="http://schemas.microsoft.com/office/powerpoint/2010/main" val="87075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2050" y="457200"/>
            <a:ext cx="10306050" cy="5453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42865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Add </a:t>
            </a:r>
            <a:r>
              <a:rPr lang="en-US" dirty="0" err="1" smtClean="0"/>
              <a:t>webhook</a:t>
            </a:r>
            <a:endParaRPr lang="en-US" dirty="0"/>
          </a:p>
        </p:txBody>
      </p:sp>
    </p:spTree>
    <p:extLst>
      <p:ext uri="{BB962C8B-B14F-4D97-AF65-F5344CB8AC3E}">
        <p14:creationId xmlns:p14="http://schemas.microsoft.com/office/powerpoint/2010/main" val="33500267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Do some changes in repos</a:t>
            </a:r>
            <a:endParaRPr lang="en-US" dirty="0"/>
          </a:p>
        </p:txBody>
      </p:sp>
    </p:spTree>
    <p:extLst>
      <p:ext uri="{BB962C8B-B14F-4D97-AF65-F5344CB8AC3E}">
        <p14:creationId xmlns:p14="http://schemas.microsoft.com/office/powerpoint/2010/main" val="30177199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8397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Add new file in repository as FIle3.txt</a:t>
            </a:r>
          </a:p>
          <a:p>
            <a:r>
              <a:rPr lang="en-US" dirty="0" smtClean="0"/>
              <a:t>Commit the changes and build the </a:t>
            </a:r>
            <a:r>
              <a:rPr lang="en-US" dirty="0" err="1" smtClean="0"/>
              <a:t>jenkins</a:t>
            </a:r>
            <a:r>
              <a:rPr lang="en-US" dirty="0" smtClean="0"/>
              <a:t> job</a:t>
            </a:r>
          </a:p>
          <a:p>
            <a:endParaRPr lang="en-US" dirty="0"/>
          </a:p>
        </p:txBody>
      </p:sp>
    </p:spTree>
    <p:extLst>
      <p:ext uri="{BB962C8B-B14F-4D97-AF65-F5344CB8AC3E}">
        <p14:creationId xmlns:p14="http://schemas.microsoft.com/office/powerpoint/2010/main" val="4049752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2744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Jenkins with Maven</a:t>
            </a:r>
          </a:p>
          <a:p>
            <a:r>
              <a:rPr lang="en-US" dirty="0">
                <a:hlinkClick r:id="rId2"/>
              </a:rPr>
              <a:t>https://www.google.com/search?rlz=1C1OKWM_enIN897IN897&amp;biw=1366&amp;bih=657&amp;ei=5pXKXtfQDYrXz7sP5-Kx4A4&amp;q=how+to+use+git+add+command+in+jenkins&amp;oq=how+to+use+git+add+command+in+j&amp;gs_lcp=CgZwc3ktYWIQARgAMggIIRAWEB0QHjIICCEQFhAdEB4yCAghEBYQHRAeMggIIRAWEB0QHjoFCAAQkQI6BQgAEIMBOgIIADoECAAQQzoECAAQCjoGCAAQFhAeUKamAViW2QFgl-0BaABwAHgAgAHCAYgB7xWSAQQxLjIymAEAoAEBqgEHZ3dzLXdpeg&amp;sclient=psy-ab#kpvalbx=_LJbKXvjPIsfXz7sP9LutwAo54</a:t>
            </a:r>
            <a:endParaRPr lang="en-US" dirty="0"/>
          </a:p>
        </p:txBody>
      </p:sp>
    </p:spTree>
    <p:extLst>
      <p:ext uri="{BB962C8B-B14F-4D97-AF65-F5344CB8AC3E}">
        <p14:creationId xmlns:p14="http://schemas.microsoft.com/office/powerpoint/2010/main" val="11094866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2760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new project </a:t>
            </a:r>
            <a:endParaRPr lang="en-US" dirty="0"/>
          </a:p>
        </p:txBody>
      </p:sp>
    </p:spTree>
    <p:extLst>
      <p:ext uri="{BB962C8B-B14F-4D97-AF65-F5344CB8AC3E}">
        <p14:creationId xmlns:p14="http://schemas.microsoft.com/office/powerpoint/2010/main" val="5383570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3512" y="2277269"/>
            <a:ext cx="6276975"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57523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5025" y="3377406"/>
            <a:ext cx="493395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3941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Continuous iteration of </a:t>
            </a:r>
            <a:r>
              <a:rPr lang="en-US" dirty="0" err="1" smtClean="0"/>
              <a:t>dev</a:t>
            </a:r>
            <a:r>
              <a:rPr lang="en-US" dirty="0" smtClean="0"/>
              <a:t> and testing </a:t>
            </a:r>
            <a:r>
              <a:rPr lang="en-US" dirty="0" err="1" smtClean="0"/>
              <a:t>throughtout</a:t>
            </a:r>
            <a:r>
              <a:rPr lang="en-US" dirty="0" smtClean="0"/>
              <a:t> the life cycle of soft </a:t>
            </a:r>
            <a:r>
              <a:rPr lang="en-US" dirty="0" err="1" smtClean="0"/>
              <a:t>devlopment</a:t>
            </a:r>
            <a:r>
              <a:rPr lang="en-US" dirty="0" smtClean="0"/>
              <a:t>.</a:t>
            </a:r>
          </a:p>
          <a:p>
            <a:r>
              <a:rPr lang="en-US" dirty="0" err="1" smtClean="0"/>
              <a:t>Dev+testing</a:t>
            </a:r>
            <a:r>
              <a:rPr lang="en-US" dirty="0" err="1" smtClean="0">
                <a:sym typeface="Wingdings" panose="05000000000000000000" pitchFamily="2" charset="2"/>
              </a:rPr>
              <a:t>release</a:t>
            </a:r>
            <a:r>
              <a:rPr lang="en-US" dirty="0" smtClean="0">
                <a:sym typeface="Wingdings" panose="05000000000000000000" pitchFamily="2" charset="2"/>
              </a:rPr>
              <a:t> of iteration (working product)</a:t>
            </a:r>
          </a:p>
          <a:p>
            <a:endParaRPr lang="en-US" dirty="0" smtClean="0">
              <a:sym typeface="Wingdings" panose="05000000000000000000" pitchFamily="2" charset="2"/>
            </a:endParaRPr>
          </a:p>
          <a:p>
            <a:endParaRPr lang="en-US" dirty="0"/>
          </a:p>
        </p:txBody>
      </p:sp>
    </p:spTree>
    <p:extLst>
      <p:ext uri="{BB962C8B-B14F-4D97-AF65-F5344CB8AC3E}">
        <p14:creationId xmlns:p14="http://schemas.microsoft.com/office/powerpoint/2010/main" val="4013616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new job as maven project </a:t>
            </a:r>
            <a:endParaRPr lang="en-US" dirty="0"/>
          </a:p>
        </p:txBody>
      </p:sp>
    </p:spTree>
    <p:extLst>
      <p:ext uri="{BB962C8B-B14F-4D97-AF65-F5344CB8AC3E}">
        <p14:creationId xmlns:p14="http://schemas.microsoft.com/office/powerpoint/2010/main" val="15242927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472362" cy="417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10970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Jenkins-manage plugin-global tool configuration--</a:t>
            </a:r>
            <a:endParaRPr lang="en-US" dirty="0"/>
          </a:p>
        </p:txBody>
      </p:sp>
    </p:spTree>
    <p:extLst>
      <p:ext uri="{BB962C8B-B14F-4D97-AF65-F5344CB8AC3E}">
        <p14:creationId xmlns:p14="http://schemas.microsoft.com/office/powerpoint/2010/main" val="24573109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maven project </a:t>
            </a:r>
            <a:endParaRPr lang="en-US" dirty="0"/>
          </a:p>
        </p:txBody>
      </p:sp>
    </p:spTree>
    <p:extLst>
      <p:ext uri="{BB962C8B-B14F-4D97-AF65-F5344CB8AC3E}">
        <p14:creationId xmlns:p14="http://schemas.microsoft.com/office/powerpoint/2010/main" val="29368198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8909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439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02985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04529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Select the path of pom.xml file</a:t>
            </a:r>
            <a:endParaRPr lang="en-US" dirty="0"/>
          </a:p>
        </p:txBody>
      </p:sp>
    </p:spTree>
    <p:extLst>
      <p:ext uri="{BB962C8B-B14F-4D97-AF65-F5344CB8AC3E}">
        <p14:creationId xmlns:p14="http://schemas.microsoft.com/office/powerpoint/2010/main" val="7668386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hlinkClick r:id="rId2"/>
              </a:rPr>
              <a:t>https://www.javatpoint.com/github-setup-for-jenkins</a:t>
            </a:r>
            <a:endParaRPr lang="en-US"/>
          </a:p>
        </p:txBody>
      </p:sp>
    </p:spTree>
    <p:extLst>
      <p:ext uri="{BB962C8B-B14F-4D97-AF65-F5344CB8AC3E}">
        <p14:creationId xmlns:p14="http://schemas.microsoft.com/office/powerpoint/2010/main" val="1699247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6529086" cy="3267734"/>
          </a:xfrm>
          <a:prstGeom prst="rect">
            <a:avLst/>
          </a:prstGeom>
          <a:noFill/>
          <a:ln>
            <a:noFill/>
          </a:ln>
        </p:spPr>
      </p:pic>
    </p:spTree>
    <p:extLst>
      <p:ext uri="{BB962C8B-B14F-4D97-AF65-F5344CB8AC3E}">
        <p14:creationId xmlns:p14="http://schemas.microsoft.com/office/powerpoint/2010/main" val="2578344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Analyze</a:t>
            </a:r>
            <a:r>
              <a:rPr lang="en-US" dirty="0" err="1" smtClean="0">
                <a:sym typeface="Wingdings" panose="05000000000000000000" pitchFamily="2" charset="2"/>
              </a:rPr>
              <a:t>plandesignbuildtestdeploy</a:t>
            </a:r>
            <a:endParaRPr lang="en-US" dirty="0" smtClean="0">
              <a:sym typeface="Wingdings" panose="05000000000000000000" pitchFamily="2" charset="2"/>
            </a:endParaRPr>
          </a:p>
          <a:p>
            <a:r>
              <a:rPr lang="en-US" dirty="0" smtClean="0">
                <a:sym typeface="Wingdings" panose="05000000000000000000" pitchFamily="2" charset="2"/>
              </a:rPr>
              <a:t>Each iteration will return deliverable product</a:t>
            </a:r>
          </a:p>
          <a:p>
            <a:r>
              <a:rPr lang="en-US" dirty="0" smtClean="0">
                <a:sym typeface="Wingdings" panose="05000000000000000000" pitchFamily="2" charset="2"/>
              </a:rPr>
              <a:t>Once the final testing is done it will be deployed in prod server.</a:t>
            </a:r>
          </a:p>
          <a:p>
            <a:r>
              <a:rPr lang="en-US" dirty="0" err="1" smtClean="0">
                <a:sym typeface="Wingdings" panose="05000000000000000000" pitchFamily="2" charset="2"/>
              </a:rPr>
              <a:t>Devlopment</a:t>
            </a:r>
            <a:r>
              <a:rPr lang="en-US" dirty="0" smtClean="0">
                <a:sym typeface="Wingdings" panose="05000000000000000000" pitchFamily="2" charset="2"/>
              </a:rPr>
              <a:t> is continuous but deployment is not .</a:t>
            </a:r>
          </a:p>
          <a:p>
            <a:r>
              <a:rPr lang="en-US" dirty="0" smtClean="0">
                <a:sym typeface="Wingdings" panose="05000000000000000000" pitchFamily="2" charset="2"/>
              </a:rPr>
              <a:t>Deployment is linear and manual where as </a:t>
            </a:r>
            <a:r>
              <a:rPr lang="en-US" dirty="0" err="1" smtClean="0">
                <a:sym typeface="Wingdings" panose="05000000000000000000" pitchFamily="2" charset="2"/>
              </a:rPr>
              <a:t>dev</a:t>
            </a:r>
            <a:r>
              <a:rPr lang="en-US" dirty="0" smtClean="0">
                <a:sym typeface="Wingdings" panose="05000000000000000000" pitchFamily="2" charset="2"/>
              </a:rPr>
              <a:t> is continuous.</a:t>
            </a:r>
          </a:p>
          <a:p>
            <a:endParaRPr lang="en-US" dirty="0" smtClean="0">
              <a:sym typeface="Wingdings" panose="05000000000000000000" pitchFamily="2" charset="2"/>
            </a:endParaRPr>
          </a:p>
          <a:p>
            <a:endParaRPr lang="en-US" dirty="0" smtClean="0">
              <a:sym typeface="Wingdings" panose="05000000000000000000" pitchFamily="2" charset="2"/>
            </a:endParaRPr>
          </a:p>
          <a:p>
            <a:endParaRPr lang="en-US" dirty="0"/>
          </a:p>
        </p:txBody>
      </p:sp>
    </p:spTree>
    <p:extLst>
      <p:ext uri="{BB962C8B-B14F-4D97-AF65-F5344CB8AC3E}">
        <p14:creationId xmlns:p14="http://schemas.microsoft.com/office/powerpoint/2010/main" val="400672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7234630" cy="4267200"/>
          </a:xfrm>
          <a:prstGeom prst="rect">
            <a:avLst/>
          </a:prstGeom>
          <a:noFill/>
          <a:ln>
            <a:noFill/>
          </a:ln>
        </p:spPr>
      </p:pic>
    </p:spTree>
    <p:extLst>
      <p:ext uri="{BB962C8B-B14F-4D97-AF65-F5344CB8AC3E}">
        <p14:creationId xmlns:p14="http://schemas.microsoft.com/office/powerpoint/2010/main" val="10613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Solution is </a:t>
            </a:r>
            <a:r>
              <a:rPr lang="en-US" dirty="0" err="1" smtClean="0"/>
              <a:t>devops</a:t>
            </a:r>
            <a:endParaRPr lang="en-US" dirty="0" smtClean="0"/>
          </a:p>
          <a:p>
            <a:r>
              <a:rPr lang="en-US" dirty="0"/>
              <a:t>In agile </a:t>
            </a:r>
            <a:r>
              <a:rPr lang="en-US" dirty="0" err="1"/>
              <a:t>dev</a:t>
            </a:r>
            <a:r>
              <a:rPr lang="en-US" dirty="0"/>
              <a:t> and testing is continuous but when we talk </a:t>
            </a:r>
            <a:r>
              <a:rPr lang="en-US" dirty="0" err="1"/>
              <a:t>abt</a:t>
            </a:r>
            <a:r>
              <a:rPr lang="en-US" dirty="0"/>
              <a:t> the deployment it is not continuous. For example the code working on developer laptop but not in production </a:t>
            </a:r>
            <a:r>
              <a:rPr lang="en-US" dirty="0" err="1"/>
              <a:t>enviroment</a:t>
            </a:r>
            <a:r>
              <a:rPr lang="en-US" dirty="0"/>
              <a:t>. Developer wants the agility where as operation team wants stability. To overcome this </a:t>
            </a:r>
            <a:r>
              <a:rPr lang="en-US" dirty="0" err="1"/>
              <a:t>devops</a:t>
            </a:r>
            <a:r>
              <a:rPr lang="en-US" dirty="0"/>
              <a:t> came into picture .ops ream take care of app </a:t>
            </a:r>
            <a:r>
              <a:rPr lang="en-US" dirty="0" err="1"/>
              <a:t>deployment,server</a:t>
            </a:r>
            <a:r>
              <a:rPr lang="en-US" dirty="0"/>
              <a:t> </a:t>
            </a:r>
            <a:r>
              <a:rPr lang="en-US" dirty="0" err="1"/>
              <a:t>maintenance,monitoring</a:t>
            </a:r>
            <a:r>
              <a:rPr lang="en-US" dirty="0"/>
              <a:t> etc. </a:t>
            </a:r>
          </a:p>
          <a:p>
            <a:endParaRPr lang="en-US" dirty="0"/>
          </a:p>
        </p:txBody>
      </p:sp>
    </p:spTree>
    <p:extLst>
      <p:ext uri="{BB962C8B-B14F-4D97-AF65-F5344CB8AC3E}">
        <p14:creationId xmlns:p14="http://schemas.microsoft.com/office/powerpoint/2010/main" val="3630380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905000"/>
            <a:ext cx="6243637" cy="3454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1605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613" y="1752600"/>
            <a:ext cx="8548314" cy="3777334"/>
          </a:xfrm>
          <a:prstGeom prst="rect">
            <a:avLst/>
          </a:prstGeom>
          <a:noFill/>
          <a:ln>
            <a:noFill/>
          </a:ln>
        </p:spPr>
      </p:pic>
    </p:spTree>
    <p:extLst>
      <p:ext uri="{BB962C8B-B14F-4D97-AF65-F5344CB8AC3E}">
        <p14:creationId xmlns:p14="http://schemas.microsoft.com/office/powerpoint/2010/main" val="3254956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6390933" cy="3768131"/>
          </a:xfrm>
          <a:prstGeom prst="rect">
            <a:avLst/>
          </a:prstGeom>
          <a:noFill/>
          <a:ln>
            <a:noFill/>
          </a:ln>
        </p:spPr>
      </p:pic>
    </p:spTree>
    <p:extLst>
      <p:ext uri="{BB962C8B-B14F-4D97-AF65-F5344CB8AC3E}">
        <p14:creationId xmlns:p14="http://schemas.microsoft.com/office/powerpoint/2010/main" val="9829661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2133600"/>
            <a:ext cx="7486650" cy="4409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6256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Agenda</a:t>
            </a:r>
          </a:p>
          <a:p>
            <a:r>
              <a:rPr lang="en-US" dirty="0"/>
              <a:t>what is </a:t>
            </a:r>
            <a:r>
              <a:rPr lang="en-US" dirty="0" err="1"/>
              <a:t>devops</a:t>
            </a:r>
            <a:endParaRPr lang="en-US" dirty="0"/>
          </a:p>
          <a:p>
            <a:r>
              <a:rPr lang="en-US" dirty="0"/>
              <a:t>what is </a:t>
            </a:r>
            <a:r>
              <a:rPr lang="en-US" dirty="0" err="1"/>
              <a:t>devops</a:t>
            </a:r>
            <a:r>
              <a:rPr lang="en-US" dirty="0"/>
              <a:t>?</a:t>
            </a:r>
          </a:p>
          <a:p>
            <a:r>
              <a:rPr lang="en-US" dirty="0" err="1"/>
              <a:t>Devops</a:t>
            </a:r>
            <a:r>
              <a:rPr lang="en-US" dirty="0"/>
              <a:t> stages?</a:t>
            </a:r>
          </a:p>
          <a:p>
            <a:r>
              <a:rPr lang="en-US" dirty="0"/>
              <a:t>Tools</a:t>
            </a:r>
          </a:p>
          <a:p>
            <a:r>
              <a:rPr lang="en-US" dirty="0" smtClean="0"/>
              <a:t>old </a:t>
            </a:r>
            <a:r>
              <a:rPr lang="en-US" dirty="0"/>
              <a:t>methodology</a:t>
            </a:r>
          </a:p>
          <a:p>
            <a:endParaRPr lang="en-US" dirty="0"/>
          </a:p>
          <a:p>
            <a:endParaRPr lang="en-US" dirty="0"/>
          </a:p>
          <a:p>
            <a:r>
              <a:rPr lang="en-US" dirty="0"/>
              <a:t>Let us start with </a:t>
            </a:r>
            <a:r>
              <a:rPr lang="en-US" dirty="0" err="1"/>
              <a:t>watrefall</a:t>
            </a:r>
            <a:r>
              <a:rPr lang="en-US" dirty="0"/>
              <a:t> model:</a:t>
            </a:r>
          </a:p>
          <a:p>
            <a:r>
              <a:rPr lang="en-US" dirty="0"/>
              <a:t>before </a:t>
            </a:r>
            <a:r>
              <a:rPr lang="en-US" dirty="0" err="1"/>
              <a:t>devops</a:t>
            </a:r>
            <a:r>
              <a:rPr lang="en-US" dirty="0"/>
              <a:t> organization was using this methodology </a:t>
            </a:r>
          </a:p>
        </p:txBody>
      </p:sp>
    </p:spTree>
    <p:extLst>
      <p:ext uri="{BB962C8B-B14F-4D97-AF65-F5344CB8AC3E}">
        <p14:creationId xmlns:p14="http://schemas.microsoft.com/office/powerpoint/2010/main" val="2727074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r>
              <a:rPr lang="en-US" dirty="0"/>
              <a:t>Version </a:t>
            </a:r>
            <a:r>
              <a:rPr lang="en-US" dirty="0" smtClean="0"/>
              <a:t>control-</a:t>
            </a:r>
            <a:r>
              <a:rPr lang="en-US" dirty="0" err="1" smtClean="0"/>
              <a:t>GitHub</a:t>
            </a:r>
            <a:r>
              <a:rPr lang="en-US" dirty="0" smtClean="0"/>
              <a:t>(SCM)</a:t>
            </a:r>
            <a:endParaRPr lang="en-US" dirty="0"/>
          </a:p>
          <a:p>
            <a:r>
              <a:rPr lang="en-US" dirty="0" smtClean="0"/>
              <a:t>Integration—</a:t>
            </a:r>
            <a:r>
              <a:rPr lang="en-US" dirty="0" err="1" smtClean="0"/>
              <a:t>Jenkins,Building</a:t>
            </a:r>
            <a:r>
              <a:rPr lang="en-US" dirty="0" smtClean="0"/>
              <a:t> the application , </a:t>
            </a:r>
            <a:r>
              <a:rPr lang="en-US" dirty="0" err="1" smtClean="0"/>
              <a:t>compli,va</a:t>
            </a:r>
            <a:r>
              <a:rPr lang="en-US" dirty="0" smtClean="0"/>
              <a:t> (continuous build)</a:t>
            </a:r>
            <a:endParaRPr lang="en-US" dirty="0"/>
          </a:p>
          <a:p>
            <a:r>
              <a:rPr lang="en-US" dirty="0" smtClean="0"/>
              <a:t>Continuous Delivery (continuous testing)—once the build is done </a:t>
            </a:r>
            <a:r>
              <a:rPr lang="en-US" dirty="0" err="1" smtClean="0"/>
              <a:t>jenkins</a:t>
            </a:r>
            <a:r>
              <a:rPr lang="en-US" dirty="0" smtClean="0"/>
              <a:t> will deploy the app on test server, for unit testing ,UAT, functional once done </a:t>
            </a:r>
          </a:p>
          <a:p>
            <a:r>
              <a:rPr lang="en-US" dirty="0" err="1" smtClean="0"/>
              <a:t>Continous</a:t>
            </a:r>
            <a:r>
              <a:rPr lang="en-US" dirty="0" smtClean="0"/>
              <a:t> Deployment (Configuration </a:t>
            </a:r>
            <a:r>
              <a:rPr lang="en-US" dirty="0" err="1" smtClean="0"/>
              <a:t>mgt</a:t>
            </a:r>
            <a:r>
              <a:rPr lang="en-US" dirty="0" smtClean="0"/>
              <a:t> and containerization)—tested build will be deployed on prod </a:t>
            </a:r>
            <a:r>
              <a:rPr lang="en-US" dirty="0" err="1" smtClean="0"/>
              <a:t>server,maven</a:t>
            </a:r>
            <a:r>
              <a:rPr lang="en-US" dirty="0" smtClean="0"/>
              <a:t> </a:t>
            </a:r>
            <a:r>
              <a:rPr lang="en-US" dirty="0"/>
              <a:t>,</a:t>
            </a:r>
            <a:r>
              <a:rPr lang="en-US" dirty="0" err="1"/>
              <a:t>gradle</a:t>
            </a:r>
            <a:r>
              <a:rPr lang="en-US" dirty="0"/>
              <a:t>,</a:t>
            </a:r>
          </a:p>
          <a:p>
            <a:endParaRPr lang="en-US" dirty="0"/>
          </a:p>
        </p:txBody>
      </p:sp>
    </p:spTree>
    <p:extLst>
      <p:ext uri="{BB962C8B-B14F-4D97-AF65-F5344CB8AC3E}">
        <p14:creationId xmlns:p14="http://schemas.microsoft.com/office/powerpoint/2010/main" val="204844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2439194"/>
            <a:ext cx="7239000" cy="3865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05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Docker</a:t>
            </a:r>
            <a:r>
              <a:rPr lang="en-US" dirty="0" smtClean="0"/>
              <a:t>/</a:t>
            </a:r>
            <a:r>
              <a:rPr lang="en-US" dirty="0" err="1" smtClean="0"/>
              <a:t>Kubernate</a:t>
            </a:r>
            <a:r>
              <a:rPr lang="en-US" dirty="0" smtClean="0"/>
              <a:t> –Containerization </a:t>
            </a:r>
            <a:r>
              <a:rPr lang="en-US" dirty="0" err="1" smtClean="0"/>
              <a:t>orcheistration</a:t>
            </a:r>
            <a:r>
              <a:rPr lang="en-US" dirty="0" smtClean="0"/>
              <a:t> platform</a:t>
            </a:r>
          </a:p>
          <a:p>
            <a:r>
              <a:rPr lang="en-US" dirty="0" smtClean="0"/>
              <a:t>Puppet and </a:t>
            </a:r>
            <a:r>
              <a:rPr lang="en-US" dirty="0" err="1" smtClean="0"/>
              <a:t>ansible</a:t>
            </a:r>
            <a:r>
              <a:rPr lang="en-US" dirty="0" smtClean="0"/>
              <a:t>-configuration </a:t>
            </a:r>
            <a:r>
              <a:rPr lang="en-US" dirty="0" err="1" smtClean="0"/>
              <a:t>mgt</a:t>
            </a:r>
            <a:endParaRPr lang="en-US" dirty="0" smtClean="0"/>
          </a:p>
          <a:p>
            <a:r>
              <a:rPr lang="en-US" dirty="0" smtClean="0"/>
              <a:t>s/w testing –selenium</a:t>
            </a:r>
          </a:p>
          <a:p>
            <a:r>
              <a:rPr lang="en-US" dirty="0" smtClean="0"/>
              <a:t>Integration –</a:t>
            </a:r>
            <a:r>
              <a:rPr lang="en-US" dirty="0" err="1" smtClean="0"/>
              <a:t>jenkins</a:t>
            </a:r>
            <a:endParaRPr lang="en-US" dirty="0" smtClean="0"/>
          </a:p>
          <a:p>
            <a:r>
              <a:rPr lang="en-US" dirty="0" err="1" smtClean="0"/>
              <a:t>Nagios</a:t>
            </a:r>
            <a:r>
              <a:rPr lang="en-US" dirty="0" smtClean="0"/>
              <a:t>-continuous monitoring</a:t>
            </a:r>
            <a:endParaRPr lang="en-US" dirty="0"/>
          </a:p>
        </p:txBody>
      </p:sp>
    </p:spTree>
    <p:extLst>
      <p:ext uri="{BB962C8B-B14F-4D97-AF65-F5344CB8AC3E}">
        <p14:creationId xmlns:p14="http://schemas.microsoft.com/office/powerpoint/2010/main" val="1896819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43933"/>
            <a:ext cx="10458450" cy="5571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442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The tested build is deployed on prod </a:t>
            </a:r>
            <a:r>
              <a:rPr lang="en-US" dirty="0" err="1" smtClean="0"/>
              <a:t>enviroment</a:t>
            </a:r>
            <a:endParaRPr lang="en-US" dirty="0" smtClean="0"/>
          </a:p>
          <a:p>
            <a:r>
              <a:rPr lang="en-US" dirty="0" err="1" smtClean="0"/>
              <a:t>Opertaion</a:t>
            </a:r>
            <a:r>
              <a:rPr lang="en-US" dirty="0" smtClean="0"/>
              <a:t>-using the </a:t>
            </a:r>
            <a:r>
              <a:rPr lang="en-US" dirty="0" err="1" smtClean="0"/>
              <a:t>sw</a:t>
            </a:r>
            <a:r>
              <a:rPr lang="en-US" dirty="0" smtClean="0"/>
              <a:t>, to see the traffic, execution,</a:t>
            </a:r>
          </a:p>
          <a:p>
            <a:r>
              <a:rPr lang="en-US" dirty="0" smtClean="0"/>
              <a:t>Monitoring the functionality ,if not send the feedback and again start from </a:t>
            </a:r>
            <a:r>
              <a:rPr lang="en-US" dirty="0" err="1" smtClean="0"/>
              <a:t>plainning</a:t>
            </a:r>
            <a:r>
              <a:rPr lang="en-US" dirty="0" smtClean="0"/>
              <a:t>.</a:t>
            </a:r>
          </a:p>
          <a:p>
            <a:r>
              <a:rPr lang="en-US" dirty="0" smtClean="0"/>
              <a:t>Life cycle is </a:t>
            </a:r>
            <a:r>
              <a:rPr lang="en-US" dirty="0" err="1" smtClean="0"/>
              <a:t>autonated</a:t>
            </a:r>
            <a:r>
              <a:rPr lang="en-US" dirty="0" smtClean="0"/>
              <a:t> </a:t>
            </a:r>
            <a:r>
              <a:rPr lang="en-US" dirty="0" err="1" smtClean="0"/>
              <a:t>throght</a:t>
            </a:r>
            <a:r>
              <a:rPr lang="en-US" dirty="0" smtClean="0"/>
              <a:t> tool.</a:t>
            </a:r>
          </a:p>
          <a:p>
            <a:r>
              <a:rPr lang="en-US" dirty="0" err="1"/>
              <a:t>Docker</a:t>
            </a:r>
            <a:r>
              <a:rPr lang="en-US" dirty="0"/>
              <a:t> is a container management service. The keywords of </a:t>
            </a:r>
            <a:r>
              <a:rPr lang="en-US" dirty="0" err="1"/>
              <a:t>Docker</a:t>
            </a:r>
            <a:r>
              <a:rPr lang="en-US" dirty="0"/>
              <a:t> are </a:t>
            </a:r>
            <a:r>
              <a:rPr lang="en-US" b="1" dirty="0"/>
              <a:t>develop, ship</a:t>
            </a:r>
            <a:r>
              <a:rPr lang="en-US" dirty="0"/>
              <a:t> and </a:t>
            </a:r>
            <a:r>
              <a:rPr lang="en-US" b="1" dirty="0"/>
              <a:t>run</a:t>
            </a:r>
            <a:r>
              <a:rPr lang="en-US" dirty="0"/>
              <a:t> anywhere. The whole idea of </a:t>
            </a:r>
            <a:r>
              <a:rPr lang="en-US" dirty="0" err="1"/>
              <a:t>Docker</a:t>
            </a:r>
            <a:r>
              <a:rPr lang="en-US" dirty="0"/>
              <a:t> is for developers to easily develop applications, ship them into containers which can then be deployed anywhere</a:t>
            </a:r>
            <a:r>
              <a:rPr lang="en-US" dirty="0" smtClean="0"/>
              <a:t>.</a:t>
            </a:r>
          </a:p>
          <a:p>
            <a:r>
              <a:rPr lang="en-US" dirty="0" err="1" smtClean="0"/>
              <a:t>Docker</a:t>
            </a:r>
            <a:r>
              <a:rPr lang="en-US" dirty="0" smtClean="0"/>
              <a:t> will give the tool to the op </a:t>
            </a:r>
            <a:r>
              <a:rPr lang="en-US" dirty="0" err="1" smtClean="0"/>
              <a:t>team.developer</a:t>
            </a:r>
            <a:r>
              <a:rPr lang="en-US" dirty="0" smtClean="0"/>
              <a:t> will put the code inside </a:t>
            </a:r>
            <a:r>
              <a:rPr lang="en-US" dirty="0" err="1" smtClean="0"/>
              <a:t>docker</a:t>
            </a:r>
            <a:r>
              <a:rPr lang="en-US" dirty="0" smtClean="0"/>
              <a:t> and </a:t>
            </a:r>
            <a:r>
              <a:rPr lang="en-US" dirty="0" err="1" smtClean="0"/>
              <a:t>oush</a:t>
            </a:r>
            <a:r>
              <a:rPr lang="en-US" dirty="0" smtClean="0"/>
              <a:t> it to the next phase.</a:t>
            </a:r>
            <a:endParaRPr lang="en-US" dirty="0"/>
          </a:p>
        </p:txBody>
      </p:sp>
    </p:spTree>
    <p:extLst>
      <p:ext uri="{BB962C8B-B14F-4D97-AF65-F5344CB8AC3E}">
        <p14:creationId xmlns:p14="http://schemas.microsoft.com/office/powerpoint/2010/main" val="3953140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9388172"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9219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70000" lnSpcReduction="20000"/>
          </a:bodyPr>
          <a:lstStyle/>
          <a:p>
            <a:r>
              <a:rPr lang="en-US" dirty="0"/>
              <a:t>Ex, </a:t>
            </a:r>
            <a:r>
              <a:rPr lang="en-US" dirty="0" err="1"/>
              <a:t>devloper</a:t>
            </a:r>
            <a:r>
              <a:rPr lang="en-US" dirty="0"/>
              <a:t> </a:t>
            </a:r>
            <a:r>
              <a:rPr lang="en-US" dirty="0" err="1"/>
              <a:t>devlopes</a:t>
            </a:r>
            <a:r>
              <a:rPr lang="en-US" dirty="0"/>
              <a:t> some code for web app . We need to deploy it on application server to make it </a:t>
            </a:r>
            <a:r>
              <a:rPr lang="en-US" dirty="0" err="1"/>
              <a:t>availible</a:t>
            </a:r>
            <a:r>
              <a:rPr lang="en-US" dirty="0"/>
              <a:t> to the end user.</a:t>
            </a:r>
          </a:p>
          <a:p>
            <a:r>
              <a:rPr lang="en-US" dirty="0"/>
              <a:t>UI </a:t>
            </a:r>
            <a:r>
              <a:rPr lang="en-US" dirty="0" err="1"/>
              <a:t>dev,backend</a:t>
            </a:r>
            <a:r>
              <a:rPr lang="en-US" dirty="0"/>
              <a:t> </a:t>
            </a:r>
            <a:r>
              <a:rPr lang="en-US" dirty="0" err="1"/>
              <a:t>dev,db</a:t>
            </a:r>
            <a:r>
              <a:rPr lang="en-US" dirty="0"/>
              <a:t> developer .will keep their code at central location called as source code </a:t>
            </a:r>
            <a:r>
              <a:rPr lang="en-US" dirty="0" err="1"/>
              <a:t>mgt</a:t>
            </a:r>
            <a:r>
              <a:rPr lang="en-US" dirty="0"/>
              <a:t> tools.</a:t>
            </a:r>
            <a:r>
              <a:rPr lang="en-US" dirty="0">
                <a:sym typeface="Wingdings" panose="05000000000000000000" pitchFamily="2" charset="2"/>
              </a:rPr>
              <a:t> </a:t>
            </a:r>
          </a:p>
          <a:p>
            <a:r>
              <a:rPr lang="en-US" dirty="0" err="1"/>
              <a:t>Git</a:t>
            </a:r>
            <a:r>
              <a:rPr lang="en-US" dirty="0"/>
              <a:t>—version controlling</a:t>
            </a:r>
          </a:p>
          <a:p>
            <a:r>
              <a:rPr lang="en-US" dirty="0" err="1"/>
              <a:t>Github</a:t>
            </a:r>
            <a:r>
              <a:rPr lang="en-US" dirty="0"/>
              <a:t>-source code management tool</a:t>
            </a:r>
          </a:p>
          <a:p>
            <a:r>
              <a:rPr lang="en-US" dirty="0">
                <a:sym typeface="Wingdings" panose="05000000000000000000" pitchFamily="2" charset="2"/>
              </a:rPr>
              <a:t>Convert  code into artifact jar/war/</a:t>
            </a:r>
            <a:r>
              <a:rPr lang="en-US" dirty="0" err="1">
                <a:sym typeface="Wingdings" panose="05000000000000000000" pitchFamily="2" charset="2"/>
              </a:rPr>
              <a:t>rar</a:t>
            </a:r>
            <a:r>
              <a:rPr lang="en-US" dirty="0">
                <a:sym typeface="Wingdings" panose="05000000000000000000" pitchFamily="2" charset="2"/>
              </a:rPr>
              <a:t> format for this we need build tool such </a:t>
            </a:r>
            <a:r>
              <a:rPr lang="en-US" dirty="0" err="1">
                <a:sym typeface="Wingdings" panose="05000000000000000000" pitchFamily="2" charset="2"/>
              </a:rPr>
              <a:t>ant,gradle,maven</a:t>
            </a:r>
            <a:r>
              <a:rPr lang="en-US" dirty="0">
                <a:sym typeface="Wingdings" panose="05000000000000000000" pitchFamily="2" charset="2"/>
              </a:rPr>
              <a:t> </a:t>
            </a:r>
            <a:r>
              <a:rPr lang="en-US" dirty="0" err="1">
                <a:sym typeface="Wingdings" panose="05000000000000000000" pitchFamily="2" charset="2"/>
              </a:rPr>
              <a:t>etc</a:t>
            </a:r>
            <a:endParaRPr lang="en-US" dirty="0">
              <a:sym typeface="Wingdings" panose="05000000000000000000" pitchFamily="2" charset="2"/>
            </a:endParaRPr>
          </a:p>
          <a:p>
            <a:r>
              <a:rPr lang="en-US" dirty="0" err="1">
                <a:sym typeface="Wingdings" panose="05000000000000000000" pitchFamily="2" charset="2"/>
              </a:rPr>
              <a:t>Artificatewill</a:t>
            </a:r>
            <a:r>
              <a:rPr lang="en-US" dirty="0">
                <a:sym typeface="Wingdings" panose="05000000000000000000" pitchFamily="2" charset="2"/>
              </a:rPr>
              <a:t> be </a:t>
            </a:r>
            <a:r>
              <a:rPr lang="en-US" dirty="0" err="1">
                <a:sym typeface="Wingdings" panose="05000000000000000000" pitchFamily="2" charset="2"/>
              </a:rPr>
              <a:t>loated</a:t>
            </a:r>
            <a:r>
              <a:rPr lang="en-US" dirty="0">
                <a:sym typeface="Wingdings" panose="05000000000000000000" pitchFamily="2" charset="2"/>
              </a:rPr>
              <a:t> on server ex tomcat</a:t>
            </a:r>
          </a:p>
          <a:p>
            <a:r>
              <a:rPr lang="en-US" dirty="0">
                <a:sym typeface="Wingdings" panose="05000000000000000000" pitchFamily="2" charset="2"/>
              </a:rPr>
              <a:t>Quality check –static code </a:t>
            </a:r>
            <a:r>
              <a:rPr lang="en-US" dirty="0" err="1">
                <a:sym typeface="Wingdings" panose="05000000000000000000" pitchFamily="2" charset="2"/>
              </a:rPr>
              <a:t>anysis</a:t>
            </a:r>
            <a:r>
              <a:rPr lang="en-US" dirty="0">
                <a:sym typeface="Wingdings" panose="05000000000000000000" pitchFamily="2" charset="2"/>
              </a:rPr>
              <a:t> </a:t>
            </a:r>
            <a:r>
              <a:rPr lang="en-US" dirty="0" err="1">
                <a:sym typeface="Wingdings" panose="05000000000000000000" pitchFamily="2" charset="2"/>
              </a:rPr>
              <a:t>sonartube</a:t>
            </a:r>
            <a:endParaRPr lang="en-US" dirty="0">
              <a:sym typeface="Wingdings" panose="05000000000000000000" pitchFamily="2" charset="2"/>
            </a:endParaRPr>
          </a:p>
          <a:p>
            <a:r>
              <a:rPr lang="en-US" dirty="0">
                <a:sym typeface="Wingdings" panose="05000000000000000000" pitchFamily="2" charset="2"/>
              </a:rPr>
              <a:t>To make a repository , backup we use </a:t>
            </a:r>
            <a:r>
              <a:rPr lang="en-US" dirty="0" err="1">
                <a:sym typeface="Wingdings" panose="05000000000000000000" pitchFamily="2" charset="2"/>
              </a:rPr>
              <a:t>nexas</a:t>
            </a:r>
            <a:endParaRPr lang="en-US" dirty="0">
              <a:sym typeface="Wingdings" panose="05000000000000000000" pitchFamily="2" charset="2"/>
            </a:endParaRPr>
          </a:p>
          <a:p>
            <a:r>
              <a:rPr lang="en-US" dirty="0">
                <a:sym typeface="Wingdings" panose="05000000000000000000" pitchFamily="2" charset="2"/>
              </a:rPr>
              <a:t>Automate the things we use </a:t>
            </a:r>
            <a:r>
              <a:rPr lang="en-US" dirty="0" err="1" smtClean="0">
                <a:sym typeface="Wingdings" panose="05000000000000000000" pitchFamily="2" charset="2"/>
              </a:rPr>
              <a:t>jenkins</a:t>
            </a:r>
            <a:r>
              <a:rPr lang="en-US" dirty="0" smtClean="0">
                <a:sym typeface="Wingdings" panose="05000000000000000000" pitchFamily="2" charset="2"/>
              </a:rPr>
              <a:t> </a:t>
            </a:r>
            <a:endParaRPr lang="en-US" dirty="0">
              <a:sym typeface="Wingdings" panose="05000000000000000000" pitchFamily="2" charset="2"/>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85442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94297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2756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92202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299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86868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4275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7696200" cy="4175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682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1" y="2133600"/>
            <a:ext cx="83058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7060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7747460" cy="3682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738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7363328" cy="3301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9290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568266"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1320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CON DEPLOYMENT –</a:t>
            </a:r>
          </a:p>
          <a:p>
            <a:r>
              <a:rPr lang="en-US" dirty="0" smtClean="0"/>
              <a:t>Visualization &amp; </a:t>
            </a:r>
            <a:r>
              <a:rPr lang="en-US" dirty="0" err="1" smtClean="0"/>
              <a:t>containerization:prb</a:t>
            </a:r>
            <a:r>
              <a:rPr lang="en-US" dirty="0" smtClean="0"/>
              <a:t> of </a:t>
            </a:r>
            <a:r>
              <a:rPr lang="en-US" dirty="0" err="1" smtClean="0"/>
              <a:t>sw</a:t>
            </a:r>
            <a:r>
              <a:rPr lang="en-US" dirty="0" smtClean="0"/>
              <a:t> running on differ platforms is solved by containerization,</a:t>
            </a:r>
            <a:r>
              <a:rPr lang="en-US" dirty="0"/>
              <a:t> </a:t>
            </a:r>
            <a:r>
              <a:rPr lang="en-US" dirty="0" smtClean="0"/>
              <a:t>container will </a:t>
            </a:r>
            <a:r>
              <a:rPr lang="en-US" dirty="0"/>
              <a:t>wrap the code with </a:t>
            </a:r>
            <a:r>
              <a:rPr lang="en-US" dirty="0" err="1" smtClean="0"/>
              <a:t>all.if</a:t>
            </a:r>
            <a:r>
              <a:rPr lang="en-US" dirty="0" smtClean="0"/>
              <a:t> we run the container on any sys it will </a:t>
            </a:r>
            <a:r>
              <a:rPr lang="en-US" dirty="0" err="1" smtClean="0"/>
              <a:t>run.container</a:t>
            </a:r>
            <a:r>
              <a:rPr lang="en-US" dirty="0" smtClean="0"/>
              <a:t> is the executable form of </a:t>
            </a:r>
            <a:r>
              <a:rPr lang="en-US" dirty="0" err="1" smtClean="0"/>
              <a:t>os</a:t>
            </a:r>
            <a:r>
              <a:rPr lang="en-US" dirty="0" smtClean="0"/>
              <a:t> </a:t>
            </a:r>
          </a:p>
          <a:p>
            <a:r>
              <a:rPr lang="en-US" dirty="0" err="1" smtClean="0"/>
              <a:t>Conf</a:t>
            </a:r>
            <a:r>
              <a:rPr lang="en-US" dirty="0" smtClean="0"/>
              <a:t> </a:t>
            </a:r>
            <a:r>
              <a:rPr lang="en-US" dirty="0" err="1" smtClean="0"/>
              <a:t>mgt:puppet</a:t>
            </a:r>
            <a:r>
              <a:rPr lang="en-US" dirty="0" smtClean="0"/>
              <a:t> </a:t>
            </a:r>
            <a:r>
              <a:rPr lang="en-US" dirty="0" err="1" smtClean="0"/>
              <a:t>ansible,no</a:t>
            </a:r>
            <a:r>
              <a:rPr lang="en-US" dirty="0" smtClean="0"/>
              <a:t> need to install the </a:t>
            </a:r>
            <a:r>
              <a:rPr lang="en-US" dirty="0" err="1" smtClean="0"/>
              <a:t>sw</a:t>
            </a:r>
            <a:r>
              <a:rPr lang="en-US" dirty="0" smtClean="0"/>
              <a:t> if there is </a:t>
            </a:r>
            <a:r>
              <a:rPr lang="en-US" dirty="0" err="1" smtClean="0"/>
              <a:t>sw</a:t>
            </a:r>
            <a:r>
              <a:rPr lang="en-US" dirty="0" smtClean="0"/>
              <a:t> </a:t>
            </a:r>
            <a:r>
              <a:rPr lang="en-US" dirty="0" err="1" smtClean="0"/>
              <a:t>comatibility</a:t>
            </a:r>
            <a:r>
              <a:rPr lang="en-US" dirty="0" smtClean="0"/>
              <a:t> issue , </a:t>
            </a:r>
          </a:p>
          <a:p>
            <a:endParaRPr lang="en-US" dirty="0"/>
          </a:p>
          <a:p>
            <a:r>
              <a:rPr lang="en-US" dirty="0" err="1" smtClean="0"/>
              <a:t>Docker</a:t>
            </a:r>
            <a:r>
              <a:rPr lang="en-US" dirty="0" smtClean="0"/>
              <a:t> provides container </a:t>
            </a:r>
            <a:endParaRPr lang="en-US" dirty="0"/>
          </a:p>
        </p:txBody>
      </p:sp>
    </p:spTree>
    <p:extLst>
      <p:ext uri="{BB962C8B-B14F-4D97-AF65-F5344CB8AC3E}">
        <p14:creationId xmlns:p14="http://schemas.microsoft.com/office/powerpoint/2010/main" val="4249890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8775" y="2472531"/>
            <a:ext cx="5886450"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5831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3062" y="2391569"/>
            <a:ext cx="585787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2360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6500" y="2505869"/>
            <a:ext cx="41910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207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https://intellipaat.com/community/37506/what-are-the-stages-of-the-devops-lifecycle</a:t>
            </a:r>
            <a:endParaRPr lang="en-US" dirty="0"/>
          </a:p>
        </p:txBody>
      </p:sp>
    </p:spTree>
    <p:extLst>
      <p:ext uri="{BB962C8B-B14F-4D97-AF65-F5344CB8AC3E}">
        <p14:creationId xmlns:p14="http://schemas.microsoft.com/office/powerpoint/2010/main" val="363868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36" y="1524000"/>
            <a:ext cx="8734039" cy="5054015"/>
          </a:xfrm>
          <a:prstGeom prst="rect">
            <a:avLst/>
          </a:prstGeom>
          <a:noFill/>
          <a:ln>
            <a:noFill/>
          </a:ln>
        </p:spPr>
      </p:pic>
    </p:spTree>
    <p:extLst>
      <p:ext uri="{BB962C8B-B14F-4D97-AF65-F5344CB8AC3E}">
        <p14:creationId xmlns:p14="http://schemas.microsoft.com/office/powerpoint/2010/main" val="2029769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Build include </a:t>
            </a:r>
            <a:r>
              <a:rPr lang="en-US" dirty="0" err="1" smtClean="0"/>
              <a:t>compliation,unit</a:t>
            </a:r>
            <a:r>
              <a:rPr lang="en-US" dirty="0" smtClean="0"/>
              <a:t> testing ,packaging .</a:t>
            </a:r>
          </a:p>
          <a:p>
            <a:r>
              <a:rPr lang="en-US" dirty="0" smtClean="0"/>
              <a:t>Deployed on test server for testing and then on production server for release.</a:t>
            </a:r>
          </a:p>
          <a:p>
            <a:r>
              <a:rPr lang="en-US" dirty="0" smtClean="0"/>
              <a:t>After release the application is monitor.</a:t>
            </a:r>
            <a:endParaRPr lang="en-US" dirty="0"/>
          </a:p>
        </p:txBody>
      </p:sp>
    </p:spTree>
    <p:extLst>
      <p:ext uri="{BB962C8B-B14F-4D97-AF65-F5344CB8AC3E}">
        <p14:creationId xmlns:p14="http://schemas.microsoft.com/office/powerpoint/2010/main" val="3005746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8685785" cy="5486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678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smtClean="0"/>
              <a:t>PLANNING: requirement analysis</a:t>
            </a:r>
          </a:p>
          <a:p>
            <a:r>
              <a:rPr lang="en-US" dirty="0" smtClean="0"/>
              <a:t>Code: code version management , source management. Tools used </a:t>
            </a:r>
            <a:r>
              <a:rPr lang="en-US" dirty="0" err="1" smtClean="0"/>
              <a:t>git</a:t>
            </a:r>
            <a:r>
              <a:rPr lang="en-US" dirty="0" smtClean="0"/>
              <a:t>, </a:t>
            </a:r>
            <a:r>
              <a:rPr lang="en-US" dirty="0" err="1" smtClean="0"/>
              <a:t>git</a:t>
            </a:r>
            <a:r>
              <a:rPr lang="en-US" dirty="0" smtClean="0"/>
              <a:t> hub</a:t>
            </a:r>
          </a:p>
          <a:p>
            <a:r>
              <a:rPr lang="en-US" dirty="0" smtClean="0"/>
              <a:t>Build: compilation, validation, </a:t>
            </a:r>
            <a:r>
              <a:rPr lang="en-US" dirty="0" err="1" smtClean="0"/>
              <a:t>pkging</a:t>
            </a:r>
            <a:r>
              <a:rPr lang="en-US" dirty="0" smtClean="0"/>
              <a:t> unit testing, integration testing tool used maven ,</a:t>
            </a:r>
            <a:r>
              <a:rPr lang="en-US" dirty="0" err="1" smtClean="0"/>
              <a:t>gradle,ant</a:t>
            </a:r>
            <a:r>
              <a:rPr lang="en-US" dirty="0" smtClean="0"/>
              <a:t>  etc.</a:t>
            </a:r>
          </a:p>
          <a:p>
            <a:r>
              <a:rPr lang="en-US" dirty="0" smtClean="0"/>
              <a:t>Test: build application is deployed in test environment for testing such as unit , end </a:t>
            </a:r>
            <a:r>
              <a:rPr lang="en-US" dirty="0" err="1" smtClean="0"/>
              <a:t>user,function</a:t>
            </a:r>
            <a:r>
              <a:rPr lang="en-US" dirty="0" smtClean="0"/>
              <a:t> testing  , selenium </a:t>
            </a:r>
            <a:r>
              <a:rPr lang="en-US" dirty="0" err="1" smtClean="0"/>
              <a:t>JUNit</a:t>
            </a:r>
            <a:r>
              <a:rPr lang="en-US" dirty="0" smtClean="0"/>
              <a:t>,</a:t>
            </a:r>
          </a:p>
          <a:p>
            <a:r>
              <a:rPr lang="en-US" dirty="0" smtClean="0"/>
              <a:t>Deploy and operate: deployed on production </a:t>
            </a:r>
            <a:r>
              <a:rPr lang="en-US" dirty="0" err="1" smtClean="0"/>
              <a:t>environment.docker,puppet,chef</a:t>
            </a:r>
            <a:r>
              <a:rPr lang="en-US" dirty="0" smtClean="0"/>
              <a:t> etc.</a:t>
            </a:r>
          </a:p>
          <a:p>
            <a:r>
              <a:rPr lang="en-US" dirty="0" smtClean="0"/>
              <a:t>Monitor-</a:t>
            </a:r>
            <a:r>
              <a:rPr lang="en-US" dirty="0" err="1" smtClean="0"/>
              <a:t>continous</a:t>
            </a:r>
            <a:r>
              <a:rPr lang="en-US" dirty="0" smtClean="0"/>
              <a:t> monitoring is done </a:t>
            </a:r>
            <a:r>
              <a:rPr lang="en-US" dirty="0" err="1" smtClean="0"/>
              <a:t>nagios,splunk</a:t>
            </a:r>
            <a:endParaRPr lang="en-US" dirty="0" smtClean="0"/>
          </a:p>
          <a:p>
            <a:r>
              <a:rPr lang="en-US" dirty="0" err="1" smtClean="0"/>
              <a:t>Integration:heart</a:t>
            </a:r>
            <a:r>
              <a:rPr lang="en-US" dirty="0" smtClean="0"/>
              <a:t> of </a:t>
            </a:r>
            <a:r>
              <a:rPr lang="en-US" dirty="0" err="1" smtClean="0"/>
              <a:t>devops,jenkins</a:t>
            </a:r>
            <a:r>
              <a:rPr lang="en-US" dirty="0" smtClean="0"/>
              <a:t>.</a:t>
            </a:r>
            <a:r>
              <a:rPr lang="en-US" dirty="0"/>
              <a:t> </a:t>
            </a:r>
            <a:r>
              <a:rPr lang="en-US" dirty="0" err="1"/>
              <a:t>integration:building</a:t>
            </a:r>
            <a:r>
              <a:rPr lang="en-US" dirty="0"/>
              <a:t> the application continuously if it has </a:t>
            </a:r>
            <a:r>
              <a:rPr lang="en-US" dirty="0" err="1"/>
              <a:t>changed.compliing,packaging</a:t>
            </a:r>
            <a:r>
              <a:rPr lang="en-US" dirty="0"/>
              <a:t> . </a:t>
            </a:r>
            <a:r>
              <a:rPr lang="en-US" dirty="0" err="1" smtClean="0"/>
              <a:t>Jenkins.any</a:t>
            </a:r>
            <a:r>
              <a:rPr lang="en-US" dirty="0" smtClean="0"/>
              <a:t> changes in the code in shared repos , </a:t>
            </a:r>
            <a:r>
              <a:rPr lang="en-US" dirty="0" err="1" smtClean="0"/>
              <a:t>jenkins</a:t>
            </a:r>
            <a:r>
              <a:rPr lang="en-US" dirty="0" smtClean="0"/>
              <a:t> will pull the changes and build the changes .</a:t>
            </a:r>
            <a:r>
              <a:rPr lang="en-US" dirty="0">
                <a:sym typeface="Wingdings" panose="05000000000000000000" pitchFamily="2" charset="2"/>
              </a:rPr>
              <a:t> build will be deployed on test </a:t>
            </a:r>
            <a:r>
              <a:rPr lang="en-US" dirty="0" err="1" smtClean="0">
                <a:sym typeface="Wingdings" panose="05000000000000000000" pitchFamily="2" charset="2"/>
              </a:rPr>
              <a:t>server.deploy</a:t>
            </a:r>
            <a:r>
              <a:rPr lang="en-US" dirty="0" smtClean="0">
                <a:sym typeface="Wingdings" panose="05000000000000000000" pitchFamily="2" charset="2"/>
              </a:rPr>
              <a:t> it on prod server and then finally by tools such as </a:t>
            </a:r>
            <a:r>
              <a:rPr lang="en-US" dirty="0" err="1" smtClean="0">
                <a:sym typeface="Wingdings" panose="05000000000000000000" pitchFamily="2" charset="2"/>
              </a:rPr>
              <a:t>nagios,Splunk</a:t>
            </a:r>
            <a:endParaRPr lang="en-US" dirty="0">
              <a:sym typeface="Wingdings" panose="05000000000000000000" pitchFamily="2" charset="2"/>
            </a:endParaRPr>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652058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245110"/>
            <a:ext cx="12364850" cy="645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123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9296400" cy="4648200"/>
          </a:xfrm>
          <a:prstGeom prst="rect">
            <a:avLst/>
          </a:prstGeom>
          <a:noFill/>
          <a:ln>
            <a:noFill/>
          </a:ln>
        </p:spPr>
      </p:pic>
    </p:spTree>
    <p:extLst>
      <p:ext uri="{BB962C8B-B14F-4D97-AF65-F5344CB8AC3E}">
        <p14:creationId xmlns:p14="http://schemas.microsoft.com/office/powerpoint/2010/main" val="4185120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Test and prod server are </a:t>
            </a:r>
            <a:r>
              <a:rPr lang="en-US" dirty="0" err="1" smtClean="0"/>
              <a:t>manged</a:t>
            </a:r>
            <a:r>
              <a:rPr lang="en-US" dirty="0" smtClean="0"/>
              <a:t> by </a:t>
            </a:r>
            <a:r>
              <a:rPr lang="en-US" dirty="0" err="1" smtClean="0"/>
              <a:t>chef,puppet,ansible</a:t>
            </a:r>
            <a:r>
              <a:rPr lang="en-US" dirty="0" smtClean="0"/>
              <a:t> </a:t>
            </a:r>
          </a:p>
          <a:p>
            <a:r>
              <a:rPr lang="en-US" dirty="0">
                <a:hlinkClick r:id="rId2"/>
              </a:rPr>
              <a:t>https://www.javatpoint.com/devops-tools</a:t>
            </a:r>
            <a:endParaRPr lang="en-US" dirty="0"/>
          </a:p>
        </p:txBody>
      </p:sp>
    </p:spTree>
    <p:extLst>
      <p:ext uri="{BB962C8B-B14F-4D97-AF65-F5344CB8AC3E}">
        <p14:creationId xmlns:p14="http://schemas.microsoft.com/office/powerpoint/2010/main" val="2299798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Stages in </a:t>
            </a:r>
            <a:r>
              <a:rPr lang="en-US" dirty="0" err="1" smtClean="0"/>
              <a:t>devops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Version controlling—</a:t>
            </a:r>
            <a:r>
              <a:rPr lang="en-US" dirty="0" err="1" smtClean="0"/>
              <a:t>mutiple</a:t>
            </a:r>
            <a:r>
              <a:rPr lang="en-US" dirty="0" smtClean="0"/>
              <a:t> </a:t>
            </a:r>
            <a:r>
              <a:rPr lang="en-US" dirty="0" err="1" smtClean="0"/>
              <a:t>devloper</a:t>
            </a:r>
            <a:r>
              <a:rPr lang="en-US" dirty="0" smtClean="0"/>
              <a:t> is working on the same application to know </a:t>
            </a:r>
            <a:r>
              <a:rPr lang="en-US" dirty="0" err="1" smtClean="0"/>
              <a:t>abt</a:t>
            </a:r>
            <a:r>
              <a:rPr lang="en-US" dirty="0" smtClean="0"/>
              <a:t> the which </a:t>
            </a:r>
            <a:r>
              <a:rPr lang="en-US" dirty="0" err="1" smtClean="0"/>
              <a:t>dev</a:t>
            </a:r>
            <a:r>
              <a:rPr lang="en-US" dirty="0" smtClean="0"/>
              <a:t> has made which commit and at what time if any issue then how we will revert to the </a:t>
            </a:r>
            <a:r>
              <a:rPr lang="en-US" dirty="0" err="1" smtClean="0"/>
              <a:t>dev</a:t>
            </a:r>
            <a:r>
              <a:rPr lang="en-US" dirty="0" smtClean="0"/>
              <a:t> .managing the source code. Like </a:t>
            </a:r>
            <a:r>
              <a:rPr lang="en-US" dirty="0" err="1" smtClean="0"/>
              <a:t>git</a:t>
            </a:r>
            <a:r>
              <a:rPr lang="en-US" dirty="0" smtClean="0"/>
              <a:t> </a:t>
            </a:r>
          </a:p>
          <a:p>
            <a:r>
              <a:rPr lang="en-US" dirty="0" smtClean="0"/>
              <a:t>Continuous </a:t>
            </a:r>
            <a:r>
              <a:rPr lang="en-US" dirty="0" err="1" smtClean="0"/>
              <a:t>integration:building</a:t>
            </a:r>
            <a:r>
              <a:rPr lang="en-US" dirty="0" smtClean="0"/>
              <a:t> the application continuously if it has </a:t>
            </a:r>
            <a:r>
              <a:rPr lang="en-US" dirty="0" err="1" smtClean="0"/>
              <a:t>changed.compliing,packaging</a:t>
            </a:r>
            <a:r>
              <a:rPr lang="en-US" dirty="0" smtClean="0"/>
              <a:t> . Jenkins</a:t>
            </a:r>
          </a:p>
          <a:p>
            <a:r>
              <a:rPr lang="en-US" dirty="0" err="1" smtClean="0"/>
              <a:t>Continuois</a:t>
            </a:r>
            <a:r>
              <a:rPr lang="en-US" dirty="0" smtClean="0"/>
              <a:t> delivery </a:t>
            </a:r>
            <a:r>
              <a:rPr lang="en-US" dirty="0" err="1" smtClean="0"/>
              <a:t>Jenekins</a:t>
            </a:r>
            <a:r>
              <a:rPr lang="en-US" dirty="0" smtClean="0"/>
              <a:t> .build is deployed on test server for testing User acceptance testing  for that we use tools like selenium for automation testing </a:t>
            </a:r>
          </a:p>
          <a:p>
            <a:r>
              <a:rPr lang="en-US" dirty="0" smtClean="0"/>
              <a:t>Continuous deployment: Configuration mgt.</a:t>
            </a:r>
          </a:p>
          <a:p>
            <a:endParaRPr lang="en-US" dirty="0"/>
          </a:p>
        </p:txBody>
      </p:sp>
    </p:spTree>
    <p:extLst>
      <p:ext uri="{BB962C8B-B14F-4D97-AF65-F5344CB8AC3E}">
        <p14:creationId xmlns:p14="http://schemas.microsoft.com/office/powerpoint/2010/main" val="1078620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New </a:t>
            </a:r>
            <a:r>
              <a:rPr lang="en-US" dirty="0" err="1" smtClean="0"/>
              <a:t>code</a:t>
            </a:r>
            <a:r>
              <a:rPr lang="en-US" dirty="0" err="1" smtClean="0">
                <a:sym typeface="Wingdings" panose="05000000000000000000" pitchFamily="2" charset="2"/>
              </a:rPr>
              <a:t>continuous</a:t>
            </a:r>
            <a:r>
              <a:rPr lang="en-US" dirty="0" smtClean="0">
                <a:sym typeface="Wingdings" panose="05000000000000000000" pitchFamily="2" charset="2"/>
              </a:rPr>
              <a:t> integration server will pull and make a build 12</a:t>
            </a:r>
          </a:p>
          <a:p>
            <a:r>
              <a:rPr lang="en-US" dirty="0" smtClean="0"/>
              <a:t>2</a:t>
            </a:r>
            <a:r>
              <a:rPr lang="en-US" dirty="0" smtClean="0">
                <a:sym typeface="Wingdings" panose="05000000000000000000" pitchFamily="2" charset="2"/>
              </a:rPr>
              <a:t>3 build will be deployed on test server</a:t>
            </a:r>
          </a:p>
          <a:p>
            <a:r>
              <a:rPr lang="en-US" dirty="0" smtClean="0">
                <a:sym typeface="Wingdings" panose="05000000000000000000" pitchFamily="2" charset="2"/>
              </a:rPr>
              <a:t>3-&gt;4 </a:t>
            </a:r>
            <a:r>
              <a:rPr lang="en-US" dirty="0" err="1" smtClean="0">
                <a:sym typeface="Wingdings" panose="05000000000000000000" pitchFamily="2" charset="2"/>
              </a:rPr>
              <a:t>continus</a:t>
            </a:r>
            <a:r>
              <a:rPr lang="en-US" dirty="0" smtClean="0">
                <a:sym typeface="Wingdings" panose="05000000000000000000" pitchFamily="2" charset="2"/>
              </a:rPr>
              <a:t> </a:t>
            </a:r>
            <a:r>
              <a:rPr lang="en-US" dirty="0" err="1" smtClean="0">
                <a:sym typeface="Wingdings" panose="05000000000000000000" pitchFamily="2" charset="2"/>
              </a:rPr>
              <a:t>deplyment</a:t>
            </a:r>
            <a:endParaRPr lang="en-US" dirty="0" smtClean="0">
              <a:sym typeface="Wingdings" panose="05000000000000000000" pitchFamily="2" charset="2"/>
            </a:endParaRPr>
          </a:p>
          <a:p>
            <a:r>
              <a:rPr lang="en-US" dirty="0" smtClean="0">
                <a:sym typeface="Wingdings" panose="05000000000000000000" pitchFamily="2" charset="2"/>
              </a:rPr>
              <a:t>Monitor by </a:t>
            </a:r>
            <a:r>
              <a:rPr lang="en-US" dirty="0" err="1" smtClean="0">
                <a:sym typeface="Wingdings" panose="05000000000000000000" pitchFamily="2" charset="2"/>
              </a:rPr>
              <a:t>continous</a:t>
            </a:r>
            <a:r>
              <a:rPr lang="en-US" dirty="0" smtClean="0">
                <a:sym typeface="Wingdings" panose="05000000000000000000" pitchFamily="2" charset="2"/>
              </a:rPr>
              <a:t> </a:t>
            </a:r>
            <a:r>
              <a:rPr lang="en-US" dirty="0" err="1" smtClean="0">
                <a:sym typeface="Wingdings" panose="05000000000000000000" pitchFamily="2" charset="2"/>
              </a:rPr>
              <a:t>monitiing</a:t>
            </a:r>
            <a:r>
              <a:rPr lang="en-US" dirty="0" smtClean="0">
                <a:sym typeface="Wingdings" panose="05000000000000000000" pitchFamily="2" charset="2"/>
              </a:rPr>
              <a:t> tool such as </a:t>
            </a:r>
            <a:r>
              <a:rPr lang="en-US" dirty="0" err="1" smtClean="0">
                <a:sym typeface="Wingdings" panose="05000000000000000000" pitchFamily="2" charset="2"/>
              </a:rPr>
              <a:t>nagios</a:t>
            </a:r>
            <a:endParaRPr lang="en-US" dirty="0" smtClean="0">
              <a:sym typeface="Wingdings" panose="05000000000000000000" pitchFamily="2" charset="2"/>
            </a:endParaRPr>
          </a:p>
          <a:p>
            <a:r>
              <a:rPr lang="en-US" dirty="0" err="1" smtClean="0">
                <a:sym typeface="Wingdings" panose="05000000000000000000" pitchFamily="2" charset="2"/>
              </a:rPr>
              <a:t>Continous</a:t>
            </a:r>
            <a:r>
              <a:rPr lang="en-US" dirty="0" smtClean="0">
                <a:sym typeface="Wingdings" panose="05000000000000000000" pitchFamily="2" charset="2"/>
              </a:rPr>
              <a:t> </a:t>
            </a:r>
            <a:r>
              <a:rPr lang="en-US" dirty="0" err="1" smtClean="0">
                <a:sym typeface="Wingdings" panose="05000000000000000000" pitchFamily="2" charset="2"/>
              </a:rPr>
              <a:t>deployement</a:t>
            </a:r>
            <a:r>
              <a:rPr lang="en-US" dirty="0" smtClean="0">
                <a:sym typeface="Wingdings" panose="05000000000000000000" pitchFamily="2" charset="2"/>
              </a:rPr>
              <a:t> is not advisable </a:t>
            </a:r>
            <a:r>
              <a:rPr lang="en-US" dirty="0" err="1" smtClean="0">
                <a:sym typeface="Wingdings" panose="05000000000000000000" pitchFamily="2" charset="2"/>
              </a:rPr>
              <a:t>bcoz</a:t>
            </a:r>
            <a:r>
              <a:rPr lang="en-US" dirty="0" smtClean="0">
                <a:sym typeface="Wingdings" panose="05000000000000000000" pitchFamily="2" charset="2"/>
              </a:rPr>
              <a:t> before releasing we want o do multiple checks , testing , we don’t want it </a:t>
            </a:r>
            <a:r>
              <a:rPr lang="en-US" dirty="0" err="1" smtClean="0">
                <a:sym typeface="Wingdings" panose="05000000000000000000" pitchFamily="2" charset="2"/>
              </a:rPr>
              <a:t>shd</a:t>
            </a:r>
            <a:r>
              <a:rPr lang="en-US" dirty="0" smtClean="0">
                <a:sym typeface="Wingdings" panose="05000000000000000000" pitchFamily="2" charset="2"/>
              </a:rPr>
              <a:t> be automated so  we go for manual deployment tool such as </a:t>
            </a:r>
            <a:r>
              <a:rPr lang="en-US" dirty="0" err="1" smtClean="0">
                <a:sym typeface="Wingdings" panose="05000000000000000000" pitchFamily="2" charset="2"/>
              </a:rPr>
              <a:t>puppet,docker</a:t>
            </a:r>
            <a:r>
              <a:rPr lang="en-US" dirty="0" smtClean="0">
                <a:sym typeface="Wingdings" panose="05000000000000000000" pitchFamily="2" charset="2"/>
              </a:rPr>
              <a:t> ,chef etc.</a:t>
            </a:r>
            <a:endParaRPr lang="en-US" dirty="0"/>
          </a:p>
        </p:txBody>
      </p:sp>
    </p:spTree>
    <p:extLst>
      <p:ext uri="{BB962C8B-B14F-4D97-AF65-F5344CB8AC3E}">
        <p14:creationId xmlns:p14="http://schemas.microsoft.com/office/powerpoint/2010/main" val="4108744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8229599" cy="4285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289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762000"/>
            <a:ext cx="9982200"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6500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endParaRPr lang="en-US" dirty="0" smtClean="0"/>
          </a:p>
          <a:p>
            <a:r>
              <a:rPr lang="en-US" dirty="0" err="1" smtClean="0"/>
              <a:t>Git</a:t>
            </a:r>
            <a:r>
              <a:rPr lang="en-US" dirty="0" smtClean="0"/>
              <a:t> command</a:t>
            </a:r>
          </a:p>
          <a:p>
            <a:r>
              <a:rPr lang="en-US" dirty="0" err="1" smtClean="0"/>
              <a:t>Git</a:t>
            </a:r>
            <a:r>
              <a:rPr lang="en-US" dirty="0" smtClean="0"/>
              <a:t> version</a:t>
            </a:r>
          </a:p>
          <a:p>
            <a:r>
              <a:rPr lang="en-US" dirty="0"/>
              <a:t>======Directory Command==================</a:t>
            </a:r>
          </a:p>
          <a:p>
            <a:endParaRPr lang="en-US" dirty="0"/>
          </a:p>
          <a:p>
            <a:r>
              <a:rPr lang="en-US" dirty="0" err="1"/>
              <a:t>mkdir</a:t>
            </a:r>
            <a:r>
              <a:rPr lang="en-US" dirty="0"/>
              <a:t> &lt;folder name&gt; </a:t>
            </a:r>
          </a:p>
          <a:p>
            <a:r>
              <a:rPr lang="en-US" dirty="0"/>
              <a:t>cd &lt;path of the directory&gt;</a:t>
            </a:r>
          </a:p>
          <a:p>
            <a:endParaRPr lang="en-US" dirty="0"/>
          </a:p>
          <a:p>
            <a:r>
              <a:rPr lang="en-US" dirty="0"/>
              <a:t>=====--------------------------------------</a:t>
            </a:r>
          </a:p>
          <a:p>
            <a:r>
              <a:rPr lang="en-US" dirty="0" err="1"/>
              <a:t>Dell@Admin</a:t>
            </a:r>
            <a:r>
              <a:rPr lang="en-US" dirty="0"/>
              <a:t> MINGW64 /g/</a:t>
            </a:r>
            <a:r>
              <a:rPr lang="en-US" dirty="0" err="1"/>
              <a:t>ManishaGit</a:t>
            </a:r>
            <a:endParaRPr lang="en-US" dirty="0"/>
          </a:p>
          <a:p>
            <a:r>
              <a:rPr lang="en-US" dirty="0"/>
              <a:t>$ </a:t>
            </a:r>
            <a:r>
              <a:rPr lang="en-US" dirty="0" err="1"/>
              <a:t>mkdir</a:t>
            </a:r>
            <a:r>
              <a:rPr lang="en-US" dirty="0"/>
              <a:t> </a:t>
            </a:r>
            <a:r>
              <a:rPr lang="en-US" dirty="0" err="1"/>
              <a:t>Myprojct</a:t>
            </a:r>
            <a:endParaRPr lang="en-US" dirty="0"/>
          </a:p>
          <a:p>
            <a:endParaRPr lang="en-US" dirty="0"/>
          </a:p>
          <a:p>
            <a:r>
              <a:rPr lang="en-US" dirty="0" err="1"/>
              <a:t>Dell@Admin</a:t>
            </a:r>
            <a:r>
              <a:rPr lang="en-US" dirty="0"/>
              <a:t> MINGW64 /g/</a:t>
            </a:r>
            <a:r>
              <a:rPr lang="en-US" dirty="0" err="1"/>
              <a:t>ManishaGit</a:t>
            </a:r>
            <a:endParaRPr lang="en-US" dirty="0"/>
          </a:p>
          <a:p>
            <a:r>
              <a:rPr lang="en-US" dirty="0"/>
              <a:t>$ cd </a:t>
            </a:r>
            <a:r>
              <a:rPr lang="en-US" dirty="0" err="1"/>
              <a:t>Myprojct</a:t>
            </a:r>
            <a:endParaRPr lang="en-US" dirty="0"/>
          </a:p>
          <a:p>
            <a:endParaRPr lang="en-US" dirty="0"/>
          </a:p>
          <a:p>
            <a:r>
              <a:rPr lang="en-US" dirty="0" err="1"/>
              <a:t>Dell@Admin</a:t>
            </a:r>
            <a:r>
              <a:rPr lang="en-US" dirty="0"/>
              <a:t> MINGW64 /g/</a:t>
            </a:r>
            <a:r>
              <a:rPr lang="en-US" dirty="0" err="1"/>
              <a:t>ManishaGit</a:t>
            </a:r>
            <a:r>
              <a:rPr lang="en-US" dirty="0"/>
              <a:t>/</a:t>
            </a:r>
            <a:r>
              <a:rPr lang="en-US" dirty="0" err="1"/>
              <a:t>Myprojct</a:t>
            </a:r>
            <a:endParaRPr lang="en-US" dirty="0"/>
          </a:p>
          <a:p>
            <a:r>
              <a:rPr lang="en-US" dirty="0"/>
              <a:t>$</a:t>
            </a:r>
          </a:p>
          <a:p>
            <a:r>
              <a:rPr lang="en-US" dirty="0"/>
              <a:t>=========================================</a:t>
            </a:r>
          </a:p>
          <a:p>
            <a:r>
              <a:rPr lang="en-US" dirty="0"/>
              <a:t>To convert directory </a:t>
            </a:r>
            <a:r>
              <a:rPr lang="en-US" dirty="0" smtClean="0"/>
              <a:t>into local </a:t>
            </a:r>
            <a:r>
              <a:rPr lang="en-US" dirty="0"/>
              <a:t>repository</a:t>
            </a:r>
          </a:p>
          <a:p>
            <a:r>
              <a:rPr lang="en-US" dirty="0" err="1"/>
              <a:t>Dell@Admin</a:t>
            </a:r>
            <a:r>
              <a:rPr lang="en-US" dirty="0"/>
              <a:t> MINGW64 /g/</a:t>
            </a:r>
            <a:r>
              <a:rPr lang="en-US" dirty="0" err="1"/>
              <a:t>ManishaGit</a:t>
            </a:r>
            <a:r>
              <a:rPr lang="en-US" dirty="0"/>
              <a:t>/</a:t>
            </a:r>
            <a:r>
              <a:rPr lang="en-US" dirty="0" err="1"/>
              <a:t>Myprojct</a:t>
            </a:r>
            <a:endParaRPr lang="en-US" dirty="0"/>
          </a:p>
          <a:p>
            <a:r>
              <a:rPr lang="en-US" dirty="0"/>
              <a:t>$ </a:t>
            </a:r>
            <a:r>
              <a:rPr lang="en-US" dirty="0" err="1"/>
              <a:t>git</a:t>
            </a:r>
            <a:r>
              <a:rPr lang="en-US" dirty="0"/>
              <a:t> </a:t>
            </a:r>
            <a:r>
              <a:rPr lang="en-US" dirty="0" err="1"/>
              <a:t>init</a:t>
            </a:r>
            <a:endParaRPr lang="en-US" dirty="0"/>
          </a:p>
          <a:p>
            <a:r>
              <a:rPr lang="en-US" dirty="0" smtClean="0"/>
              <a:t>=============================================</a:t>
            </a:r>
            <a:endParaRPr lang="en-US" dirty="0"/>
          </a:p>
        </p:txBody>
      </p:sp>
    </p:spTree>
    <p:extLst>
      <p:ext uri="{BB962C8B-B14F-4D97-AF65-F5344CB8AC3E}">
        <p14:creationId xmlns:p14="http://schemas.microsoft.com/office/powerpoint/2010/main" val="1255601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Explain in brief the waterfall model.</a:t>
            </a:r>
          </a:p>
          <a:p>
            <a:r>
              <a:rPr lang="en-US" dirty="0" smtClean="0"/>
              <a:t>Various stages</a:t>
            </a:r>
            <a:endParaRPr lang="en-US" dirty="0"/>
          </a:p>
          <a:p>
            <a:r>
              <a:rPr lang="en-US" dirty="0" smtClean="0"/>
              <a:t>Linear and sequential approach</a:t>
            </a:r>
          </a:p>
          <a:p>
            <a:endParaRPr lang="en-US" dirty="0" smtClean="0"/>
          </a:p>
          <a:p>
            <a:endParaRPr lang="en-US" dirty="0"/>
          </a:p>
        </p:txBody>
      </p:sp>
    </p:spTree>
    <p:extLst>
      <p:ext uri="{BB962C8B-B14F-4D97-AF65-F5344CB8AC3E}">
        <p14:creationId xmlns:p14="http://schemas.microsoft.com/office/powerpoint/2010/main" val="1384489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Add and Commit</a:t>
            </a:r>
          </a:p>
          <a:p>
            <a:r>
              <a:rPr lang="en-US" dirty="0"/>
              <a:t>----------------</a:t>
            </a:r>
          </a:p>
          <a:p>
            <a:r>
              <a:rPr lang="en-US" dirty="0"/>
              <a:t>create  a file in </a:t>
            </a:r>
            <a:r>
              <a:rPr lang="en-US" dirty="0" err="1"/>
              <a:t>Myprojct</a:t>
            </a:r>
            <a:endParaRPr lang="en-US" dirty="0"/>
          </a:p>
          <a:p>
            <a:r>
              <a:rPr lang="en-US" dirty="0"/>
              <a:t>example File1.txt</a:t>
            </a:r>
          </a:p>
          <a:p>
            <a:r>
              <a:rPr lang="en-US" dirty="0"/>
              <a:t>add some text in  it</a:t>
            </a:r>
          </a:p>
          <a:p>
            <a:r>
              <a:rPr lang="en-US" dirty="0"/>
              <a:t>Now save the changes in staging error</a:t>
            </a:r>
          </a:p>
          <a:p>
            <a:endParaRPr lang="en-US" dirty="0"/>
          </a:p>
          <a:p>
            <a:r>
              <a:rPr lang="en-US" dirty="0" err="1"/>
              <a:t>Dell@Admin</a:t>
            </a:r>
            <a:r>
              <a:rPr lang="en-US" dirty="0"/>
              <a:t> MINGW64 /g/</a:t>
            </a:r>
            <a:r>
              <a:rPr lang="en-US" dirty="0" err="1"/>
              <a:t>ManishaGit</a:t>
            </a:r>
            <a:r>
              <a:rPr lang="en-US" dirty="0"/>
              <a:t>/</a:t>
            </a:r>
            <a:r>
              <a:rPr lang="en-US" dirty="0" err="1"/>
              <a:t>Myprojct</a:t>
            </a:r>
            <a:r>
              <a:rPr lang="en-US" dirty="0"/>
              <a:t> (master)</a:t>
            </a:r>
          </a:p>
          <a:p>
            <a:r>
              <a:rPr lang="en-US" dirty="0"/>
              <a:t>$ </a:t>
            </a:r>
            <a:r>
              <a:rPr lang="en-US" dirty="0" err="1"/>
              <a:t>git</a:t>
            </a:r>
            <a:r>
              <a:rPr lang="en-US" dirty="0"/>
              <a:t> add File1.txt</a:t>
            </a:r>
          </a:p>
          <a:p>
            <a:endParaRPr lang="en-US" dirty="0"/>
          </a:p>
          <a:p>
            <a:r>
              <a:rPr lang="en-US" dirty="0"/>
              <a:t>will add the File1.txt to staging Area.</a:t>
            </a:r>
          </a:p>
          <a:p>
            <a:endParaRPr lang="en-US" dirty="0"/>
          </a:p>
          <a:p>
            <a:endParaRPr lang="en-US" dirty="0"/>
          </a:p>
        </p:txBody>
      </p:sp>
    </p:spTree>
    <p:extLst>
      <p:ext uri="{BB962C8B-B14F-4D97-AF65-F5344CB8AC3E}">
        <p14:creationId xmlns:p14="http://schemas.microsoft.com/office/powerpoint/2010/main" val="2042113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t>To add all files in the staging error use</a:t>
            </a:r>
          </a:p>
          <a:p>
            <a:r>
              <a:rPr lang="en-US" dirty="0"/>
              <a:t>-----------------------------------------------------</a:t>
            </a:r>
          </a:p>
          <a:p>
            <a:r>
              <a:rPr lang="en-US" dirty="0" err="1"/>
              <a:t>Dell@Admin</a:t>
            </a:r>
            <a:r>
              <a:rPr lang="en-US" dirty="0"/>
              <a:t> MINGW64 /g/</a:t>
            </a:r>
            <a:r>
              <a:rPr lang="en-US" dirty="0" err="1"/>
              <a:t>ManishaGit</a:t>
            </a:r>
            <a:r>
              <a:rPr lang="en-US" dirty="0"/>
              <a:t>/</a:t>
            </a:r>
            <a:r>
              <a:rPr lang="en-US" dirty="0" err="1"/>
              <a:t>Myprojct</a:t>
            </a:r>
            <a:r>
              <a:rPr lang="en-US" dirty="0"/>
              <a:t> (master)</a:t>
            </a:r>
          </a:p>
          <a:p>
            <a:r>
              <a:rPr lang="en-US" dirty="0"/>
              <a:t>$ </a:t>
            </a:r>
            <a:r>
              <a:rPr lang="en-US" dirty="0" err="1"/>
              <a:t>git</a:t>
            </a:r>
            <a:r>
              <a:rPr lang="en-US" dirty="0"/>
              <a:t> add .</a:t>
            </a:r>
          </a:p>
          <a:p>
            <a:r>
              <a:rPr lang="en-US" dirty="0"/>
              <a:t>.--&gt;Period </a:t>
            </a:r>
          </a:p>
          <a:p>
            <a:endParaRPr lang="en-US" dirty="0"/>
          </a:p>
          <a:p>
            <a:r>
              <a:rPr lang="en-US" dirty="0"/>
              <a:t>$</a:t>
            </a:r>
            <a:r>
              <a:rPr lang="en-US" dirty="0" err="1"/>
              <a:t>git</a:t>
            </a:r>
            <a:r>
              <a:rPr lang="en-US" dirty="0"/>
              <a:t> add File</a:t>
            </a:r>
            <a:r>
              <a:rPr lang="en-US" dirty="0" smtClean="0"/>
              <a:t>*</a:t>
            </a:r>
          </a:p>
          <a:p>
            <a:r>
              <a:rPr lang="en-US" dirty="0" smtClean="0"/>
              <a:t>$ </a:t>
            </a:r>
            <a:r>
              <a:rPr lang="en-US" dirty="0" err="1" smtClean="0"/>
              <a:t>git</a:t>
            </a:r>
            <a:r>
              <a:rPr lang="en-US" dirty="0" smtClean="0"/>
              <a:t> status</a:t>
            </a:r>
            <a:endParaRPr lang="en-US" dirty="0"/>
          </a:p>
          <a:p>
            <a:endParaRPr lang="en-US" dirty="0"/>
          </a:p>
          <a:p>
            <a:r>
              <a:rPr lang="en-US" dirty="0"/>
              <a:t>To commit the files in Local Repository</a:t>
            </a:r>
          </a:p>
          <a:p>
            <a:r>
              <a:rPr lang="en-US" dirty="0"/>
              <a:t>---------------------------------------</a:t>
            </a:r>
          </a:p>
          <a:p>
            <a:r>
              <a:rPr lang="en-US" dirty="0" err="1"/>
              <a:t>Dell@Admin</a:t>
            </a:r>
            <a:r>
              <a:rPr lang="en-US" dirty="0"/>
              <a:t> MINGW64 /g/</a:t>
            </a:r>
            <a:r>
              <a:rPr lang="en-US" dirty="0" err="1"/>
              <a:t>ManishaGit</a:t>
            </a:r>
            <a:r>
              <a:rPr lang="en-US" dirty="0"/>
              <a:t>/</a:t>
            </a:r>
            <a:r>
              <a:rPr lang="en-US" dirty="0" err="1"/>
              <a:t>Myprojct</a:t>
            </a:r>
            <a:r>
              <a:rPr lang="en-US" dirty="0"/>
              <a:t> (master)</a:t>
            </a:r>
          </a:p>
          <a:p>
            <a:r>
              <a:rPr lang="en-US" dirty="0"/>
              <a:t>$ </a:t>
            </a:r>
            <a:r>
              <a:rPr lang="en-US" dirty="0" err="1"/>
              <a:t>git</a:t>
            </a:r>
            <a:r>
              <a:rPr lang="en-US" dirty="0"/>
              <a:t> commit -m "First Commit"</a:t>
            </a:r>
          </a:p>
          <a:p>
            <a:r>
              <a:rPr lang="en-US" dirty="0"/>
              <a:t>[master (root-commit) 1aef2b1] First Commit</a:t>
            </a:r>
          </a:p>
          <a:p>
            <a:r>
              <a:rPr lang="en-US" dirty="0"/>
              <a:t> 1 file changed, 1 insertion(+)</a:t>
            </a:r>
          </a:p>
          <a:p>
            <a:r>
              <a:rPr lang="en-US" dirty="0"/>
              <a:t> create mode 100644 File1.txt</a:t>
            </a:r>
          </a:p>
          <a:p>
            <a:endParaRPr lang="en-US" dirty="0"/>
          </a:p>
        </p:txBody>
      </p:sp>
    </p:spTree>
    <p:extLst>
      <p:ext uri="{BB962C8B-B14F-4D97-AF65-F5344CB8AC3E}">
        <p14:creationId xmlns:p14="http://schemas.microsoft.com/office/powerpoint/2010/main" val="302562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1737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Dell@Admin</a:t>
            </a:r>
            <a:r>
              <a:rPr lang="en-US" dirty="0"/>
              <a:t> MINGW64 /g/</a:t>
            </a:r>
            <a:r>
              <a:rPr lang="en-US" dirty="0" err="1"/>
              <a:t>ManishaGit</a:t>
            </a:r>
            <a:r>
              <a:rPr lang="en-US" dirty="0"/>
              <a:t>/test (master)</a:t>
            </a:r>
          </a:p>
          <a:p>
            <a:r>
              <a:rPr lang="en-US" dirty="0"/>
              <a:t>$ </a:t>
            </a:r>
            <a:r>
              <a:rPr lang="en-US" dirty="0" err="1"/>
              <a:t>git</a:t>
            </a:r>
            <a:r>
              <a:rPr lang="en-US" dirty="0"/>
              <a:t> remote add origin https://github.com/Manisha-atos/gittest.git</a:t>
            </a:r>
          </a:p>
          <a:p>
            <a:r>
              <a:rPr lang="en-US" dirty="0" smtClean="0"/>
              <a:t>Will add the remote rep to </a:t>
            </a:r>
            <a:r>
              <a:rPr lang="en-US" dirty="0" err="1" smtClean="0"/>
              <a:t>locl</a:t>
            </a:r>
            <a:r>
              <a:rPr lang="en-US" dirty="0" smtClean="0"/>
              <a:t> repo</a:t>
            </a:r>
            <a:endParaRPr lang="en-US" dirty="0"/>
          </a:p>
        </p:txBody>
      </p:sp>
    </p:spTree>
    <p:extLst>
      <p:ext uri="{BB962C8B-B14F-4D97-AF65-F5344CB8AC3E}">
        <p14:creationId xmlns:p14="http://schemas.microsoft.com/office/powerpoint/2010/main" val="1599595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5802" y="1600200"/>
            <a:ext cx="653239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740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To pull from remote rep to local rep</a:t>
            </a:r>
          </a:p>
          <a:p>
            <a:r>
              <a:rPr lang="en-US" dirty="0" smtClean="0"/>
              <a:t>$</a:t>
            </a:r>
            <a:r>
              <a:rPr lang="en-US" dirty="0" err="1" smtClean="0"/>
              <a:t>git</a:t>
            </a:r>
            <a:r>
              <a:rPr lang="en-US" dirty="0" smtClean="0"/>
              <a:t> pull origin master</a:t>
            </a:r>
          </a:p>
          <a:p>
            <a:r>
              <a:rPr lang="en-US" dirty="0" err="1"/>
              <a:t>git</a:t>
            </a:r>
            <a:r>
              <a:rPr lang="en-US" dirty="0"/>
              <a:t> pull origin </a:t>
            </a:r>
            <a:r>
              <a:rPr lang="en-US" dirty="0" smtClean="0"/>
              <a:t>master </a:t>
            </a:r>
            <a:r>
              <a:rPr lang="en-US" dirty="0"/>
              <a:t>--allow-unrelated-histories</a:t>
            </a:r>
            <a:endParaRPr lang="en-US" dirty="0" smtClean="0"/>
          </a:p>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114800"/>
            <a:ext cx="5667375"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8070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5802" y="1600200"/>
            <a:ext cx="653239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2103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Local </a:t>
            </a:r>
            <a:r>
              <a:rPr lang="en-US" dirty="0" smtClean="0">
                <a:sym typeface="Wingdings" panose="05000000000000000000" pitchFamily="2" charset="2"/>
              </a:rPr>
              <a:t>Remote</a:t>
            </a:r>
          </a:p>
          <a:p>
            <a:r>
              <a:rPr lang="en-US" dirty="0" smtClean="0">
                <a:sym typeface="Wingdings" panose="05000000000000000000" pitchFamily="2" charset="2"/>
              </a:rPr>
              <a:t>$</a:t>
            </a:r>
            <a:r>
              <a:rPr lang="en-US" dirty="0" err="1" smtClean="0">
                <a:sym typeface="Wingdings" panose="05000000000000000000" pitchFamily="2" charset="2"/>
              </a:rPr>
              <a:t>git</a:t>
            </a:r>
            <a:r>
              <a:rPr lang="en-US" dirty="0" smtClean="0">
                <a:sym typeface="Wingdings" panose="05000000000000000000" pitchFamily="2" charset="2"/>
              </a:rPr>
              <a:t> push origin master</a:t>
            </a:r>
          </a:p>
          <a:p>
            <a:endParaRPr lang="en-US" dirty="0"/>
          </a:p>
        </p:txBody>
      </p:sp>
    </p:spTree>
    <p:extLst>
      <p:ext uri="{BB962C8B-B14F-4D97-AF65-F5344CB8AC3E}">
        <p14:creationId xmlns:p14="http://schemas.microsoft.com/office/powerpoint/2010/main" val="3649361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854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Maven </a:t>
            </a:r>
            <a:r>
              <a:rPr lang="en-US" dirty="0" err="1" smtClean="0"/>
              <a:t>commnd</a:t>
            </a:r>
            <a:endParaRPr lang="en-US" dirty="0"/>
          </a:p>
        </p:txBody>
      </p:sp>
    </p:spTree>
    <p:extLst>
      <p:ext uri="{BB962C8B-B14F-4D97-AF65-F5344CB8AC3E}">
        <p14:creationId xmlns:p14="http://schemas.microsoft.com/office/powerpoint/2010/main" val="625671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8074765" cy="4257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4242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5825" y="2024856"/>
            <a:ext cx="7372350"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82764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https://www.youtube.com/watch?v=hQcFE0RD0cQ</a:t>
            </a:r>
            <a:endParaRPr lang="en-US" dirty="0"/>
          </a:p>
        </p:txBody>
      </p:sp>
    </p:spTree>
    <p:extLst>
      <p:ext uri="{BB962C8B-B14F-4D97-AF65-F5344CB8AC3E}">
        <p14:creationId xmlns:p14="http://schemas.microsoft.com/office/powerpoint/2010/main" val="1213225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1625" y="2410619"/>
            <a:ext cx="600075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8744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886575" cy="3779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1802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Introduction to Jenkins</a:t>
            </a:r>
            <a:endParaRPr lang="en-US" dirty="0"/>
          </a:p>
        </p:txBody>
      </p:sp>
    </p:spTree>
    <p:extLst>
      <p:ext uri="{BB962C8B-B14F-4D97-AF65-F5344CB8AC3E}">
        <p14:creationId xmlns:p14="http://schemas.microsoft.com/office/powerpoint/2010/main" val="1437781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Apache Maven Command(software project </a:t>
            </a:r>
            <a:r>
              <a:rPr lang="en-US" dirty="0" err="1" smtClean="0"/>
              <a:t>mgt</a:t>
            </a:r>
            <a:r>
              <a:rPr lang="en-US" dirty="0" smtClean="0"/>
              <a:t> and compilation tool base on POM –project object model)</a:t>
            </a:r>
          </a:p>
          <a:p>
            <a:r>
              <a:rPr lang="en-US" dirty="0" smtClean="0"/>
              <a:t>Dependency </a:t>
            </a:r>
            <a:r>
              <a:rPr lang="en-US" dirty="0" err="1" smtClean="0"/>
              <a:t>mgt</a:t>
            </a:r>
            <a:r>
              <a:rPr lang="en-US" dirty="0" smtClean="0"/>
              <a:t> system</a:t>
            </a:r>
          </a:p>
          <a:p>
            <a:r>
              <a:rPr lang="en-US" dirty="0" err="1"/>
              <a:t>mvn</a:t>
            </a:r>
            <a:r>
              <a:rPr lang="en-US" dirty="0"/>
              <a:t> </a:t>
            </a:r>
            <a:r>
              <a:rPr lang="en-US" dirty="0" err="1" smtClean="0"/>
              <a:t>archetype:generate</a:t>
            </a:r>
            <a:endParaRPr lang="en-US" dirty="0" smtClean="0"/>
          </a:p>
          <a:p>
            <a:r>
              <a:rPr lang="en-US" dirty="0" smtClean="0"/>
              <a:t> </a:t>
            </a:r>
            <a:r>
              <a:rPr lang="en-US" dirty="0"/>
              <a:t>-</a:t>
            </a:r>
            <a:r>
              <a:rPr lang="en-US" dirty="0" err="1"/>
              <a:t>DgroupId</a:t>
            </a:r>
            <a:r>
              <a:rPr lang="en-US" dirty="0"/>
              <a:t> = </a:t>
            </a:r>
            <a:r>
              <a:rPr lang="en-US" dirty="0" err="1" smtClean="0"/>
              <a:t>com.example</a:t>
            </a:r>
            <a:endParaRPr lang="en-US" dirty="0" smtClean="0"/>
          </a:p>
          <a:p>
            <a:r>
              <a:rPr lang="en-US" dirty="0" smtClean="0"/>
              <a:t>-</a:t>
            </a:r>
            <a:r>
              <a:rPr lang="en-US" dirty="0" err="1" smtClean="0"/>
              <a:t>DartifactId</a:t>
            </a:r>
            <a:r>
              <a:rPr lang="en-US" dirty="0" smtClean="0"/>
              <a:t> </a:t>
            </a:r>
            <a:r>
              <a:rPr lang="en-US" dirty="0"/>
              <a:t>= </a:t>
            </a:r>
            <a:r>
              <a:rPr lang="en-US" dirty="0" err="1" smtClean="0"/>
              <a:t>calc</a:t>
            </a:r>
            <a:endParaRPr lang="en-US" dirty="0" smtClean="0"/>
          </a:p>
          <a:p>
            <a:r>
              <a:rPr lang="en-US" dirty="0"/>
              <a:t>-</a:t>
            </a:r>
            <a:r>
              <a:rPr lang="en-US" dirty="0" err="1" smtClean="0"/>
              <a:t>DarchetypeArtifactId</a:t>
            </a:r>
            <a:r>
              <a:rPr lang="en-US" dirty="0" smtClean="0"/>
              <a:t> </a:t>
            </a:r>
            <a:r>
              <a:rPr lang="en-US" dirty="0"/>
              <a:t>= maven-archetype-</a:t>
            </a:r>
            <a:r>
              <a:rPr lang="en-US" dirty="0" err="1"/>
              <a:t>quickstart</a:t>
            </a:r>
            <a:r>
              <a:rPr lang="en-US" dirty="0"/>
              <a:t> </a:t>
            </a:r>
            <a:endParaRPr lang="en-US" dirty="0" smtClean="0"/>
          </a:p>
          <a:p>
            <a:r>
              <a:rPr lang="en-US" dirty="0" smtClean="0"/>
              <a:t>-</a:t>
            </a:r>
            <a:r>
              <a:rPr lang="en-US" dirty="0" err="1"/>
              <a:t>DinteractiveMode</a:t>
            </a:r>
            <a:r>
              <a:rPr lang="en-US" dirty="0"/>
              <a:t> = false</a:t>
            </a:r>
          </a:p>
        </p:txBody>
      </p:sp>
    </p:spTree>
    <p:extLst>
      <p:ext uri="{BB962C8B-B14F-4D97-AF65-F5344CB8AC3E}">
        <p14:creationId xmlns:p14="http://schemas.microsoft.com/office/powerpoint/2010/main" val="1081634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MVN package: </a:t>
            </a:r>
            <a:r>
              <a:rPr lang="en-US" dirty="0"/>
              <a:t>This command is used to execute all Maven phases until the package phase. It does the job of compiling, verifying and building the project. It builds the jar file and places it in the specified folder under the specified project.</a:t>
            </a:r>
          </a:p>
        </p:txBody>
      </p:sp>
    </p:spTree>
    <p:extLst>
      <p:ext uri="{BB962C8B-B14F-4D97-AF65-F5344CB8AC3E}">
        <p14:creationId xmlns:p14="http://schemas.microsoft.com/office/powerpoint/2010/main" val="3111136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err="1"/>
              <a:t>mvn</a:t>
            </a:r>
            <a:r>
              <a:rPr lang="en-US" b="1" dirty="0"/>
              <a:t> compile: </a:t>
            </a:r>
            <a:r>
              <a:rPr lang="en-US" dirty="0"/>
              <a:t>This command is used to compile the source code. It also compiles the classes that are stored at a particular target or class</a:t>
            </a:r>
            <a:r>
              <a:rPr lang="en-US" dirty="0" smtClean="0"/>
              <a:t>.</a:t>
            </a:r>
          </a:p>
          <a:p>
            <a:r>
              <a:rPr lang="en-US" b="1" dirty="0" err="1"/>
              <a:t>mvn</a:t>
            </a:r>
            <a:r>
              <a:rPr lang="en-US" b="1" dirty="0"/>
              <a:t> clean install: </a:t>
            </a:r>
            <a:r>
              <a:rPr lang="en-US" dirty="0"/>
              <a:t>This maven command helps in executing a clean build life cycle and installs build phase in the default build cycle. This build life cycles may have its build phases and inside each build, there are different build goals. Also, this ensures that the build target is being removed for a new build and adds the clean target.</a:t>
            </a:r>
          </a:p>
        </p:txBody>
      </p:sp>
    </p:spTree>
    <p:extLst>
      <p:ext uri="{BB962C8B-B14F-4D97-AF65-F5344CB8AC3E}">
        <p14:creationId xmlns:p14="http://schemas.microsoft.com/office/powerpoint/2010/main" val="708463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err="1"/>
              <a:t>mvn</a:t>
            </a:r>
            <a:r>
              <a:rPr lang="en-US" b="1" dirty="0"/>
              <a:t> test: </a:t>
            </a:r>
            <a:r>
              <a:rPr lang="en-US" dirty="0"/>
              <a:t>Maven also provides the facility of unit testing particular codes. It runs the tests using suitable </a:t>
            </a:r>
            <a:r>
              <a:rPr lang="en-US" dirty="0">
                <a:hlinkClick r:id="rId2"/>
              </a:rPr>
              <a:t>testing frameworks</a:t>
            </a:r>
            <a:r>
              <a:rPr lang="en-US" dirty="0"/>
              <a:t>.</a:t>
            </a:r>
          </a:p>
        </p:txBody>
      </p:sp>
    </p:spTree>
    <p:extLst>
      <p:ext uri="{BB962C8B-B14F-4D97-AF65-F5344CB8AC3E}">
        <p14:creationId xmlns:p14="http://schemas.microsoft.com/office/powerpoint/2010/main" val="2586911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b="1" dirty="0"/>
              <a:t>A Build Lifecycle is Made Up of Phases</a:t>
            </a:r>
          </a:p>
          <a:p>
            <a:r>
              <a:rPr lang="en-US" dirty="0"/>
              <a:t>Each of these build lifecycles is defined by a different list of build phases, wherein a build phase represents a stage in the lifecycle.</a:t>
            </a:r>
          </a:p>
          <a:p>
            <a:r>
              <a:rPr lang="en-US" dirty="0"/>
              <a:t>For example, the default lifecycle comprises of the following phases (for a complete list of the lifecycle phases, refer to the </a:t>
            </a:r>
            <a:r>
              <a:rPr lang="en-US" dirty="0">
                <a:hlinkClick r:id="rId2"/>
              </a:rPr>
              <a:t>Lifecycle Reference</a:t>
            </a:r>
            <a:r>
              <a:rPr lang="en-US" dirty="0"/>
              <a:t>):</a:t>
            </a:r>
          </a:p>
          <a:p>
            <a:r>
              <a:rPr lang="en-US" dirty="0"/>
              <a:t>validate - validate the project is correct and all necessary information is available</a:t>
            </a:r>
          </a:p>
          <a:p>
            <a:r>
              <a:rPr lang="en-US" dirty="0"/>
              <a:t>compile - compile the source code of the project</a:t>
            </a:r>
          </a:p>
          <a:p>
            <a:r>
              <a:rPr lang="en-US" dirty="0"/>
              <a:t>test - test the compiled source code using a suitable unit testing framework. These tests should not require the code be packaged or deployed</a:t>
            </a:r>
          </a:p>
          <a:p>
            <a:r>
              <a:rPr lang="en-US" dirty="0"/>
              <a:t>package - take the compiled code and package it in its distributable format, such as a JAR.</a:t>
            </a:r>
          </a:p>
          <a:p>
            <a:r>
              <a:rPr lang="en-US" dirty="0"/>
              <a:t>verify - run any checks on results of integration tests to ensure quality criteria are met</a:t>
            </a:r>
          </a:p>
          <a:p>
            <a:r>
              <a:rPr lang="en-US" dirty="0"/>
              <a:t>install - install the package into the local repository, for use as a dependency in other projects locally</a:t>
            </a:r>
          </a:p>
          <a:p>
            <a:endParaRPr lang="en-US" dirty="0"/>
          </a:p>
        </p:txBody>
      </p:sp>
    </p:spTree>
    <p:extLst>
      <p:ext uri="{BB962C8B-B14F-4D97-AF65-F5344CB8AC3E}">
        <p14:creationId xmlns:p14="http://schemas.microsoft.com/office/powerpoint/2010/main" val="132981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Difficult to do changes</a:t>
            </a:r>
          </a:p>
          <a:p>
            <a:r>
              <a:rPr lang="en-US" dirty="0" smtClean="0"/>
              <a:t>Difficult to debug the </a:t>
            </a:r>
            <a:r>
              <a:rPr lang="en-US" dirty="0" err="1" smtClean="0"/>
              <a:t>the</a:t>
            </a:r>
            <a:r>
              <a:rPr lang="en-US" dirty="0" smtClean="0"/>
              <a:t> error at late stages.</a:t>
            </a:r>
          </a:p>
          <a:p>
            <a:r>
              <a:rPr lang="en-US" dirty="0" smtClean="0"/>
              <a:t>Time consuming</a:t>
            </a:r>
            <a:endParaRPr lang="en-US" dirty="0"/>
          </a:p>
          <a:p>
            <a:r>
              <a:rPr lang="en-US" dirty="0" smtClean="0"/>
              <a:t>no deliverable , it is in late stage of life cycle.</a:t>
            </a:r>
          </a:p>
          <a:p>
            <a:r>
              <a:rPr lang="en-US" dirty="0" smtClean="0"/>
              <a:t>Not good for complex and object oriented project.</a:t>
            </a:r>
          </a:p>
          <a:p>
            <a:r>
              <a:rPr lang="en-US" dirty="0" smtClean="0"/>
              <a:t>Chances of change in technology </a:t>
            </a:r>
          </a:p>
          <a:p>
            <a:endParaRPr lang="en-US" dirty="0" smtClean="0"/>
          </a:p>
          <a:p>
            <a:endParaRPr lang="en-US" dirty="0"/>
          </a:p>
        </p:txBody>
      </p:sp>
    </p:spTree>
    <p:extLst>
      <p:ext uri="{BB962C8B-B14F-4D97-AF65-F5344CB8AC3E}">
        <p14:creationId xmlns:p14="http://schemas.microsoft.com/office/powerpoint/2010/main" val="816704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Set </a:t>
            </a:r>
            <a:r>
              <a:rPr lang="en-US" dirty="0"/>
              <a:t>JAVA_HOME to C:\Program </a:t>
            </a:r>
            <a:r>
              <a:rPr lang="en-US" dirty="0" smtClean="0"/>
              <a:t>Files\Java\jdk1.7.0_60</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9724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Set Maven Environment Variables</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81804"/>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82" y="4419600"/>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81804"/>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418682"/>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612" y="685800"/>
            <a:ext cx="340042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037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err="1" smtClean="0"/>
              <a:t>Mvn</a:t>
            </a:r>
            <a:r>
              <a:rPr lang="en-US" dirty="0" smtClean="0"/>
              <a:t> –v</a:t>
            </a:r>
          </a:p>
          <a:p>
            <a:r>
              <a:rPr lang="en-US" dirty="0" smtClean="0"/>
              <a:t>Create </a:t>
            </a:r>
          </a:p>
          <a:p>
            <a:r>
              <a:rPr lang="en-US" dirty="0" err="1" smtClean="0"/>
              <a:t>Mvn</a:t>
            </a:r>
            <a:r>
              <a:rPr lang="en-US" dirty="0" smtClean="0"/>
              <a:t> </a:t>
            </a:r>
            <a:r>
              <a:rPr lang="en-US" dirty="0" err="1" smtClean="0"/>
              <a:t>pac</a:t>
            </a:r>
            <a:endParaRPr lang="en-US" dirty="0" smtClean="0"/>
          </a:p>
          <a:p>
            <a:r>
              <a:rPr lang="en-US" dirty="0" err="1" smtClean="0"/>
              <a:t>Mvn</a:t>
            </a:r>
            <a:r>
              <a:rPr lang="en-US" dirty="0" smtClean="0"/>
              <a:t> clean install</a:t>
            </a:r>
          </a:p>
          <a:p>
            <a:r>
              <a:rPr lang="en-US" dirty="0" err="1" smtClean="0"/>
              <a:t>Mvn</a:t>
            </a:r>
            <a:r>
              <a:rPr lang="en-US" dirty="0" smtClean="0"/>
              <a:t> validate</a:t>
            </a:r>
          </a:p>
          <a:p>
            <a:r>
              <a:rPr lang="en-US" dirty="0" err="1" smtClean="0"/>
              <a:t>Mvn</a:t>
            </a:r>
            <a:r>
              <a:rPr lang="en-US" dirty="0" smtClean="0"/>
              <a:t> compile</a:t>
            </a:r>
          </a:p>
          <a:p>
            <a:r>
              <a:rPr lang="en-US" dirty="0" err="1" smtClean="0"/>
              <a:t>Mvn</a:t>
            </a:r>
            <a:r>
              <a:rPr lang="en-US" dirty="0" smtClean="0"/>
              <a:t> build</a:t>
            </a:r>
          </a:p>
          <a:p>
            <a:r>
              <a:rPr lang="en-US" dirty="0" err="1" smtClean="0"/>
              <a:t>Mvn</a:t>
            </a:r>
            <a:r>
              <a:rPr lang="en-US" dirty="0" smtClean="0"/>
              <a:t> test</a:t>
            </a:r>
          </a:p>
          <a:p>
            <a:endParaRPr lang="en-US" dirty="0" smtClean="0"/>
          </a:p>
          <a:p>
            <a:endParaRPr lang="en-US" dirty="0"/>
          </a:p>
        </p:txBody>
      </p:sp>
    </p:spTree>
    <p:extLst>
      <p:ext uri="{BB962C8B-B14F-4D97-AF65-F5344CB8AC3E}">
        <p14:creationId xmlns:p14="http://schemas.microsoft.com/office/powerpoint/2010/main" val="3172423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smtClean="0"/>
              <a:t>Jenkins </a:t>
            </a:r>
          </a:p>
          <a:p>
            <a:r>
              <a:rPr lang="en-US" dirty="0"/>
              <a:t>2 ways to run Jenkins</a:t>
            </a:r>
          </a:p>
          <a:p>
            <a:pPr lvl="0"/>
            <a:r>
              <a:rPr lang="en-US" dirty="0"/>
              <a:t>Standalone</a:t>
            </a:r>
          </a:p>
          <a:p>
            <a:pPr lvl="0"/>
            <a:r>
              <a:rPr lang="en-US" dirty="0"/>
              <a:t>With web server such as tomcat</a:t>
            </a:r>
          </a:p>
          <a:p>
            <a:r>
              <a:rPr lang="en-US" dirty="0"/>
              <a:t> </a:t>
            </a:r>
          </a:p>
          <a:p>
            <a:r>
              <a:rPr lang="en-US" u="sng" dirty="0">
                <a:hlinkClick r:id="rId2"/>
              </a:rPr>
              <a:t>https://updates.jenkins-ci.org/download/war/</a:t>
            </a:r>
            <a:endParaRPr lang="en-US" dirty="0"/>
          </a:p>
          <a:p>
            <a:r>
              <a:rPr lang="en-US" u="sng" dirty="0"/>
              <a:t>standalone installation </a:t>
            </a:r>
            <a:endParaRPr lang="en-US" dirty="0"/>
          </a:p>
          <a:p>
            <a:pPr lvl="1"/>
            <a:r>
              <a:rPr lang="en-US" dirty="0"/>
              <a:t> </a:t>
            </a:r>
          </a:p>
          <a:p>
            <a:r>
              <a:rPr lang="en-US" dirty="0"/>
              <a:t>1.download Jenkins file</a:t>
            </a:r>
          </a:p>
          <a:p>
            <a:r>
              <a:rPr lang="en-US" dirty="0"/>
              <a:t>for standalone we need jdk1.8</a:t>
            </a:r>
          </a:p>
          <a:p>
            <a:r>
              <a:rPr lang="en-US" dirty="0"/>
              <a:t>for tomcat any version </a:t>
            </a:r>
          </a:p>
          <a:p>
            <a:r>
              <a:rPr lang="en-US" dirty="0"/>
              <a:t>2.copy pate it in drive</a:t>
            </a:r>
          </a:p>
          <a:p>
            <a:r>
              <a:rPr lang="en-US" dirty="0"/>
              <a:t>3. start a </a:t>
            </a:r>
            <a:r>
              <a:rPr lang="en-US" dirty="0" err="1"/>
              <a:t>cmd</a:t>
            </a:r>
            <a:r>
              <a:rPr lang="en-US" dirty="0"/>
              <a:t> and run the command</a:t>
            </a:r>
          </a:p>
          <a:p>
            <a:r>
              <a:rPr lang="en-US" dirty="0"/>
              <a:t>Java –jar </a:t>
            </a:r>
            <a:r>
              <a:rPr lang="en-US" dirty="0" err="1"/>
              <a:t>Jenkins.war</a:t>
            </a:r>
            <a:endParaRPr lang="en-US" dirty="0"/>
          </a:p>
          <a:p>
            <a:endParaRPr lang="en-US" dirty="0"/>
          </a:p>
        </p:txBody>
      </p:sp>
    </p:spTree>
    <p:extLst>
      <p:ext uri="{BB962C8B-B14F-4D97-AF65-F5344CB8AC3E}">
        <p14:creationId xmlns:p14="http://schemas.microsoft.com/office/powerpoint/2010/main" val="644365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Java –jar </a:t>
            </a:r>
            <a:r>
              <a:rPr lang="en-US" dirty="0" err="1"/>
              <a:t>Jenkins.war</a:t>
            </a:r>
            <a:r>
              <a:rPr lang="en-US" dirty="0"/>
              <a:t>  --</a:t>
            </a:r>
            <a:r>
              <a:rPr lang="en-US" dirty="0" err="1" smtClean="0"/>
              <a:t>httpPort</a:t>
            </a:r>
            <a:r>
              <a:rPr lang="en-US" dirty="0" smtClean="0"/>
              <a:t>=9090</a:t>
            </a:r>
          </a:p>
          <a:p>
            <a:r>
              <a:rPr lang="en-US" dirty="0" err="1" smtClean="0"/>
              <a:t>Manisha</a:t>
            </a:r>
            <a:r>
              <a:rPr lang="en-US" dirty="0" smtClean="0"/>
              <a:t>  Jenkins </a:t>
            </a:r>
            <a:r>
              <a:rPr lang="en-US" dirty="0" err="1" smtClean="0"/>
              <a:t>pwd</a:t>
            </a:r>
            <a:endParaRPr lang="en-US" dirty="0" smtClean="0"/>
          </a:p>
          <a:p>
            <a:r>
              <a:rPr lang="en-US" dirty="0">
                <a:hlinkClick r:id="rId2"/>
              </a:rPr>
              <a:t>https://www.guru99.com/jenkins-github-integration.html</a:t>
            </a:r>
            <a:endParaRPr lang="en-US" dirty="0"/>
          </a:p>
          <a:p>
            <a:endParaRPr lang="en-US" dirty="0"/>
          </a:p>
        </p:txBody>
      </p:sp>
    </p:spTree>
    <p:extLst>
      <p:ext uri="{BB962C8B-B14F-4D97-AF65-F5344CB8AC3E}">
        <p14:creationId xmlns:p14="http://schemas.microsoft.com/office/powerpoint/2010/main" val="141075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Check for  </a:t>
            </a:r>
            <a:r>
              <a:rPr lang="en-US" dirty="0" err="1" smtClean="0"/>
              <a:t>th</a:t>
            </a:r>
            <a:r>
              <a:rPr lang="en-US" dirty="0" smtClean="0"/>
              <a:t> </a:t>
            </a:r>
            <a:r>
              <a:rPr lang="en-US" dirty="0" err="1" smtClean="0"/>
              <a:t>github</a:t>
            </a:r>
            <a:r>
              <a:rPr lang="en-US" dirty="0" smtClean="0"/>
              <a:t> plugin in </a:t>
            </a:r>
            <a:r>
              <a:rPr lang="en-US" dirty="0" err="1" smtClean="0"/>
              <a:t>jenkins</a:t>
            </a:r>
            <a:r>
              <a:rPr lang="en-US" dirty="0" smtClean="0"/>
              <a:t> </a:t>
            </a:r>
            <a:endParaRPr lang="en-US" dirty="0" smtClean="0"/>
          </a:p>
          <a:p>
            <a:r>
              <a:rPr lang="en-US" dirty="0" err="1" smtClean="0"/>
              <a:t>Git</a:t>
            </a:r>
            <a:r>
              <a:rPr lang="en-US" dirty="0" smtClean="0"/>
              <a:t> integration</a:t>
            </a:r>
          </a:p>
          <a:p>
            <a:r>
              <a:rPr lang="en-US" dirty="0" err="1" smtClean="0"/>
              <a:t>Github</a:t>
            </a:r>
            <a:r>
              <a:rPr lang="en-US" dirty="0" smtClean="0"/>
              <a:t> </a:t>
            </a:r>
            <a:r>
              <a:rPr lang="en-US" dirty="0" err="1" smtClean="0"/>
              <a:t>integartion</a:t>
            </a:r>
            <a:endParaRPr lang="en-US" dirty="0" smtClean="0"/>
          </a:p>
          <a:p>
            <a:r>
              <a:rPr lang="en-US" dirty="0" smtClean="0"/>
              <a:t>Maven integration</a:t>
            </a:r>
          </a:p>
          <a:p>
            <a:r>
              <a:rPr lang="en-US" dirty="0" err="1" smtClean="0"/>
              <a:t>Githubapi</a:t>
            </a:r>
            <a:r>
              <a:rPr lang="en-US" dirty="0" smtClean="0"/>
              <a:t> </a:t>
            </a:r>
            <a:endParaRPr lang="en-US" dirty="0"/>
          </a:p>
        </p:txBody>
      </p:sp>
    </p:spTree>
    <p:extLst>
      <p:ext uri="{BB962C8B-B14F-4D97-AF65-F5344CB8AC3E}">
        <p14:creationId xmlns:p14="http://schemas.microsoft.com/office/powerpoint/2010/main" val="3709501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new  </a:t>
            </a:r>
            <a:r>
              <a:rPr lang="en-US" dirty="0" err="1" smtClean="0"/>
              <a:t>gitcmd</a:t>
            </a:r>
            <a:r>
              <a:rPr lang="en-US" dirty="0" smtClean="0"/>
              <a:t> job to </a:t>
            </a:r>
            <a:r>
              <a:rPr lang="en-US" dirty="0" err="1" smtClean="0"/>
              <a:t>excute</a:t>
            </a:r>
            <a:r>
              <a:rPr lang="en-US" dirty="0" smtClean="0"/>
              <a:t> the </a:t>
            </a:r>
            <a:r>
              <a:rPr lang="en-US" dirty="0" err="1" smtClean="0"/>
              <a:t>git</a:t>
            </a:r>
            <a:r>
              <a:rPr lang="en-US" dirty="0" smtClean="0"/>
              <a:t> command</a:t>
            </a:r>
          </a:p>
          <a:p>
            <a:endParaRPr lang="en-US" dirty="0"/>
          </a:p>
        </p:txBody>
      </p:sp>
    </p:spTree>
    <p:extLst>
      <p:ext uri="{BB962C8B-B14F-4D97-AF65-F5344CB8AC3E}">
        <p14:creationId xmlns:p14="http://schemas.microsoft.com/office/powerpoint/2010/main" val="641181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8856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277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Create a new job to push the data from remote </a:t>
            </a:r>
            <a:r>
              <a:rPr lang="en-US" dirty="0" err="1" smtClean="0"/>
              <a:t>repositry</a:t>
            </a:r>
            <a:r>
              <a:rPr lang="en-US" dirty="0" smtClean="0"/>
              <a:t> to </a:t>
            </a:r>
            <a:r>
              <a:rPr lang="en-US" dirty="0" err="1" smtClean="0"/>
              <a:t>jenkins</a:t>
            </a:r>
            <a:endParaRPr lang="en-US" dirty="0"/>
          </a:p>
        </p:txBody>
      </p:sp>
    </p:spTree>
    <p:extLst>
      <p:ext uri="{BB962C8B-B14F-4D97-AF65-F5344CB8AC3E}">
        <p14:creationId xmlns:p14="http://schemas.microsoft.com/office/powerpoint/2010/main" val="336227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Drawback: </a:t>
            </a:r>
          </a:p>
          <a:p>
            <a:r>
              <a:rPr lang="en-US" dirty="0" smtClean="0"/>
              <a:t>Change is difficult to do</a:t>
            </a:r>
          </a:p>
          <a:p>
            <a:r>
              <a:rPr lang="en-US" dirty="0" smtClean="0"/>
              <a:t>Software delivery is at the end of cycle</a:t>
            </a:r>
          </a:p>
          <a:p>
            <a:r>
              <a:rPr lang="en-US" dirty="0" smtClean="0"/>
              <a:t>I</a:t>
            </a:r>
            <a:endParaRPr lang="en-US" dirty="0"/>
          </a:p>
        </p:txBody>
      </p:sp>
    </p:spTree>
    <p:extLst>
      <p:ext uri="{BB962C8B-B14F-4D97-AF65-F5344CB8AC3E}">
        <p14:creationId xmlns:p14="http://schemas.microsoft.com/office/powerpoint/2010/main" val="13844890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7393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645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Download now and install now if not available  </a:t>
            </a:r>
          </a:p>
          <a:p>
            <a:r>
              <a:rPr lang="en-US" dirty="0" smtClean="0"/>
              <a:t>Install </a:t>
            </a:r>
            <a:r>
              <a:rPr lang="en-US" dirty="0" err="1" smtClean="0"/>
              <a:t>git</a:t>
            </a:r>
            <a:r>
              <a:rPr lang="en-US" dirty="0" smtClean="0"/>
              <a:t> plugin</a:t>
            </a:r>
          </a:p>
          <a:p>
            <a:r>
              <a:rPr lang="en-US" dirty="0" smtClean="0"/>
              <a:t>Restart the </a:t>
            </a:r>
            <a:r>
              <a:rPr lang="en-US" dirty="0" err="1" smtClean="0"/>
              <a:t>jenkins</a:t>
            </a:r>
            <a:endParaRPr lang="en-US" dirty="0"/>
          </a:p>
        </p:txBody>
      </p:sp>
    </p:spTree>
    <p:extLst>
      <p:ext uri="{BB962C8B-B14F-4D97-AF65-F5344CB8AC3E}">
        <p14:creationId xmlns:p14="http://schemas.microsoft.com/office/powerpoint/2010/main" val="319797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Code management from </a:t>
            </a:r>
            <a:r>
              <a:rPr lang="en-US" dirty="0" err="1" smtClean="0"/>
              <a:t>git</a:t>
            </a:r>
            <a:r>
              <a:rPr lang="en-US" dirty="0" smtClean="0"/>
              <a:t> to </a:t>
            </a:r>
            <a:r>
              <a:rPr lang="en-US" dirty="0" err="1" smtClean="0"/>
              <a:t>jenkins</a:t>
            </a:r>
            <a:r>
              <a:rPr lang="en-US" dirty="0" smtClean="0"/>
              <a:t>. </a:t>
            </a:r>
          </a:p>
          <a:p>
            <a:r>
              <a:rPr lang="en-US" dirty="0" smtClean="0"/>
              <a:t>Create a new job </a:t>
            </a:r>
            <a:endParaRPr lang="en-US" dirty="0"/>
          </a:p>
        </p:txBody>
      </p:sp>
    </p:spTree>
    <p:extLst>
      <p:ext uri="{BB962C8B-B14F-4D97-AF65-F5344CB8AC3E}">
        <p14:creationId xmlns:p14="http://schemas.microsoft.com/office/powerpoint/2010/main" val="25373831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7377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In the screen you see now, scroll down a little to the </a:t>
            </a:r>
            <a:r>
              <a:rPr lang="en-US" b="1" dirty="0"/>
              <a:t>Build Triggers</a:t>
            </a:r>
            <a:r>
              <a:rPr lang="en-US" dirty="0"/>
              <a:t> section. We're going to make sure that this Jenkins job runs only when someone pushes a change in the </a:t>
            </a:r>
            <a:r>
              <a:rPr lang="en-US" dirty="0" err="1"/>
              <a:t>GitHub</a:t>
            </a:r>
            <a:r>
              <a:rPr lang="en-US" dirty="0"/>
              <a:t> repo. You can configure other actions, like when someone creates a pull request. But for simplicity's sake, we'll stick with the </a:t>
            </a:r>
            <a:r>
              <a:rPr lang="en-US" b="1" dirty="0"/>
              <a:t>push</a:t>
            </a:r>
            <a:r>
              <a:rPr lang="en-US" dirty="0"/>
              <a:t> action only. Of course, you can always run the job manually, but that's not ideal. So, choose the </a:t>
            </a:r>
            <a:r>
              <a:rPr lang="en-US" b="1" dirty="0" err="1"/>
              <a:t>GitHub</a:t>
            </a:r>
            <a:r>
              <a:rPr lang="en-US" b="1" dirty="0"/>
              <a:t> hook trigger for </a:t>
            </a:r>
            <a:r>
              <a:rPr lang="en-US" b="1" dirty="0" err="1"/>
              <a:t>GITScm</a:t>
            </a:r>
            <a:r>
              <a:rPr lang="en-US" b="1" dirty="0"/>
              <a:t> polling</a:t>
            </a:r>
            <a:r>
              <a:rPr lang="en-US" dirty="0"/>
              <a:t> option.</a:t>
            </a:r>
          </a:p>
        </p:txBody>
      </p:sp>
    </p:spTree>
    <p:extLst>
      <p:ext uri="{BB962C8B-B14F-4D97-AF65-F5344CB8AC3E}">
        <p14:creationId xmlns:p14="http://schemas.microsoft.com/office/powerpoint/2010/main" val="3619319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467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93135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3773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262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Agile Methodology</a:t>
            </a:r>
            <a:endParaRPr lang="en-US" dirty="0"/>
          </a:p>
        </p:txBody>
      </p:sp>
    </p:spTree>
    <p:extLst>
      <p:ext uri="{BB962C8B-B14F-4D97-AF65-F5344CB8AC3E}">
        <p14:creationId xmlns:p14="http://schemas.microsoft.com/office/powerpoint/2010/main" val="13844890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22858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SPECIFY THE BRANCH default is master.</a:t>
            </a:r>
          </a:p>
          <a:p>
            <a:r>
              <a:rPr lang="en-US" dirty="0" smtClean="0"/>
              <a:t>Build trigger-specify an event </a:t>
            </a:r>
            <a:r>
              <a:rPr lang="en-US" dirty="0" err="1" smtClean="0"/>
              <a:t>whoch</a:t>
            </a:r>
            <a:r>
              <a:rPr lang="en-US" dirty="0" smtClean="0"/>
              <a:t> will notify </a:t>
            </a:r>
            <a:r>
              <a:rPr lang="en-US" dirty="0" err="1" smtClean="0"/>
              <a:t>jenkins</a:t>
            </a:r>
            <a:r>
              <a:rPr lang="en-US" dirty="0" smtClean="0"/>
              <a:t> when to start push with </a:t>
            </a:r>
            <a:r>
              <a:rPr lang="en-US" dirty="0" err="1" smtClean="0"/>
              <a:t>github</a:t>
            </a:r>
            <a:endParaRPr lang="en-US" dirty="0"/>
          </a:p>
        </p:txBody>
      </p:sp>
    </p:spTree>
    <p:extLst>
      <p:ext uri="{BB962C8B-B14F-4D97-AF65-F5344CB8AC3E}">
        <p14:creationId xmlns:p14="http://schemas.microsoft.com/office/powerpoint/2010/main" val="14437639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0691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765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Save the job</a:t>
            </a:r>
            <a:endParaRPr lang="en-US" dirty="0"/>
          </a:p>
        </p:txBody>
      </p:sp>
    </p:spTree>
    <p:extLst>
      <p:ext uri="{BB962C8B-B14F-4D97-AF65-F5344CB8AC3E}">
        <p14:creationId xmlns:p14="http://schemas.microsoft.com/office/powerpoint/2010/main" val="16466196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To tell </a:t>
            </a:r>
            <a:r>
              <a:rPr lang="en-US" dirty="0" err="1" smtClean="0"/>
              <a:t>gihub</a:t>
            </a:r>
            <a:r>
              <a:rPr lang="en-US" dirty="0" smtClean="0"/>
              <a:t> </a:t>
            </a:r>
            <a:r>
              <a:rPr lang="en-US" dirty="0" err="1" smtClean="0"/>
              <a:t>abt</a:t>
            </a:r>
            <a:r>
              <a:rPr lang="en-US" dirty="0" smtClean="0"/>
              <a:t> </a:t>
            </a:r>
            <a:r>
              <a:rPr lang="en-US" dirty="0" err="1" smtClean="0"/>
              <a:t>jenkins</a:t>
            </a:r>
            <a:r>
              <a:rPr lang="en-US" dirty="0" smtClean="0"/>
              <a:t> go to repository</a:t>
            </a:r>
          </a:p>
          <a:p>
            <a:r>
              <a:rPr lang="en-US" dirty="0" err="1" smtClean="0"/>
              <a:t>Github</a:t>
            </a:r>
            <a:r>
              <a:rPr lang="en-US" dirty="0" smtClean="0"/>
              <a:t> </a:t>
            </a:r>
            <a:r>
              <a:rPr lang="en-US" dirty="0" err="1" smtClean="0"/>
              <a:t>repository</a:t>
            </a:r>
            <a:r>
              <a:rPr lang="en-US" dirty="0" err="1" smtClean="0">
                <a:sym typeface="Wingdings" panose="05000000000000000000" pitchFamily="2" charset="2"/>
              </a:rPr>
              <a:t>settings</a:t>
            </a:r>
            <a:r>
              <a:rPr lang="en-US" dirty="0" smtClean="0">
                <a:sym typeface="Wingdings" panose="05000000000000000000" pitchFamily="2" charset="2"/>
              </a:rPr>
              <a:t> </a:t>
            </a:r>
            <a:r>
              <a:rPr lang="en-US" dirty="0" err="1" smtClean="0">
                <a:sym typeface="Wingdings" panose="05000000000000000000" pitchFamily="2" charset="2"/>
              </a:rPr>
              <a:t>webhookAdd</a:t>
            </a:r>
            <a:r>
              <a:rPr lang="en-US" dirty="0" smtClean="0">
                <a:sym typeface="Wingdings" panose="05000000000000000000" pitchFamily="2" charset="2"/>
              </a:rPr>
              <a:t> </a:t>
            </a:r>
            <a:r>
              <a:rPr lang="en-US" dirty="0" err="1" smtClean="0">
                <a:sym typeface="Wingdings" panose="05000000000000000000" pitchFamily="2" charset="2"/>
              </a:rPr>
              <a:t>webhook</a:t>
            </a:r>
            <a:endParaRPr lang="en-US" dirty="0" smtClean="0">
              <a:sym typeface="Wingdings" panose="05000000000000000000" pitchFamily="2" charset="2"/>
            </a:endParaRPr>
          </a:p>
          <a:p>
            <a:endParaRPr lang="en-US" dirty="0"/>
          </a:p>
        </p:txBody>
      </p:sp>
    </p:spTree>
    <p:extLst>
      <p:ext uri="{BB962C8B-B14F-4D97-AF65-F5344CB8AC3E}">
        <p14:creationId xmlns:p14="http://schemas.microsoft.com/office/powerpoint/2010/main" val="2111344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57689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280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22860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0825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Chanhe</a:t>
            </a:r>
            <a:r>
              <a:rPr lang="en-US" dirty="0" smtClean="0"/>
              <a:t> local host to </a:t>
            </a:r>
            <a:r>
              <a:rPr lang="en-US" dirty="0" err="1" smtClean="0"/>
              <a:t>ip</a:t>
            </a:r>
            <a:r>
              <a:rPr lang="en-US" dirty="0" smtClean="0"/>
              <a:t> address</a:t>
            </a:r>
            <a:endParaRPr lang="en-US"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6889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2723</TotalTime>
  <Words>1430</Words>
  <Application>Microsoft Office PowerPoint</Application>
  <PresentationFormat>On-screen Show (4:3)</PresentationFormat>
  <Paragraphs>232</Paragraphs>
  <Slides>119</Slides>
  <Notes>0</Notes>
  <HiddenSlides>0</HiddenSlides>
  <MMClips>0</MMClips>
  <ScaleCrop>false</ScaleCrop>
  <HeadingPairs>
    <vt:vector size="4" baseType="variant">
      <vt:variant>
        <vt:lpstr>Theme</vt:lpstr>
      </vt:variant>
      <vt:variant>
        <vt:i4>1</vt:i4>
      </vt:variant>
      <vt:variant>
        <vt:lpstr>Slide Titles</vt:lpstr>
      </vt:variant>
      <vt:variant>
        <vt:i4>119</vt:i4>
      </vt:variant>
    </vt:vector>
  </HeadingPairs>
  <TitlesOfParts>
    <vt:vector size="1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 in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Chanhe local host to ip address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by adguard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74</cp:revision>
  <dcterms:created xsi:type="dcterms:W3CDTF">2020-04-21T04:37:06Z</dcterms:created>
  <dcterms:modified xsi:type="dcterms:W3CDTF">2020-05-25T03:18:20Z</dcterms:modified>
</cp:coreProperties>
</file>